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40e702d0dcf48ef" /><Relationship Type="http://schemas.openxmlformats.org/officeDocument/2006/relationships/extended-properties" Target="/docProps/app.xml" Id="R0078d2b7a6424c13" /><Relationship Type="http://schemas.openxmlformats.org/officeDocument/2006/relationships/officeDocument" Target="/ppt/presentation.xml" Id="Rdf81b39bdf734f0d" /></Relationships>
</file>

<file path=ppt/presentation.xml><?xml version="1.0" encoding="utf-8"?>
<p:presentation xmlns:p="http://schemas.openxmlformats.org/presentationml/2006/main">
  <p:sldMasterIdLst>
    <p:sldMasterId xmlns:r="http://schemas.openxmlformats.org/officeDocument/2006/relationships" id="2147483648" r:id="R87f58a3ddacf4e1d"/>
  </p:sldMasterIdLst>
  <p:notesMasterIdLst>
    <p:notesMasterId xmlns:r="http://schemas.openxmlformats.org/officeDocument/2006/relationships" r:id="R7b729118396743af"/>
  </p:notesMasterIdLst>
  <p:sldIdLst>
    <p:sldId xmlns:r="http://schemas.openxmlformats.org/officeDocument/2006/relationships" id="256" r:id="R8e7a55deecac47a5"/>
    <p:sldId xmlns:r="http://schemas.openxmlformats.org/officeDocument/2006/relationships" id="257" r:id="R53cc16a09e954022"/>
    <p:sldId xmlns:r="http://schemas.openxmlformats.org/officeDocument/2006/relationships" id="258" r:id="Rb255050995774eec"/>
    <p:sldId xmlns:r="http://schemas.openxmlformats.org/officeDocument/2006/relationships" id="259" r:id="R21883bb38e824853"/>
    <p:sldId xmlns:r="http://schemas.openxmlformats.org/officeDocument/2006/relationships" id="260" r:id="R0e30c0c1f37e4b40"/>
    <p:sldId xmlns:r="http://schemas.openxmlformats.org/officeDocument/2006/relationships" id="261" r:id="R4458189deb364295"/>
    <p:sldId xmlns:r="http://schemas.openxmlformats.org/officeDocument/2006/relationships" id="262" r:id="R7e83084962d049dd"/>
    <p:sldId xmlns:r="http://schemas.openxmlformats.org/officeDocument/2006/relationships" id="263" r:id="R765bc73e09d24800"/>
    <p:sldId xmlns:r="http://schemas.openxmlformats.org/officeDocument/2006/relationships" id="264" r:id="R31d9a46d67de449b"/>
    <p:sldId xmlns:r="http://schemas.openxmlformats.org/officeDocument/2006/relationships" id="265" r:id="Rb4168dc1b5544b61"/>
    <p:sldId xmlns:r="http://schemas.openxmlformats.org/officeDocument/2006/relationships" id="266" r:id="Rdfe3ebcf6fc04ef7"/>
    <p:sldId xmlns:r="http://schemas.openxmlformats.org/officeDocument/2006/relationships" id="267" r:id="R6ebc2c820f234c14"/>
    <p:sldId xmlns:r="http://schemas.openxmlformats.org/officeDocument/2006/relationships" id="268" r:id="Rc6cb94446daa41b9"/>
    <p:sldId xmlns:r="http://schemas.openxmlformats.org/officeDocument/2006/relationships" id="269" r:id="Rb5683d10f17d477b"/>
    <p:sldId xmlns:r="http://schemas.openxmlformats.org/officeDocument/2006/relationships" id="270" r:id="R6de8d717b3f248b4"/>
    <p:sldId xmlns:r="http://schemas.openxmlformats.org/officeDocument/2006/relationships" id="271" r:id="Rf32da49f51554d0a"/>
    <p:sldId xmlns:r="http://schemas.openxmlformats.org/officeDocument/2006/relationships" id="272" r:id="Rbc75e1b071ed4daa"/>
    <p:sldId xmlns:r="http://schemas.openxmlformats.org/officeDocument/2006/relationships" id="273" r:id="R67f0bd073889409b"/>
    <p:sldId xmlns:r="http://schemas.openxmlformats.org/officeDocument/2006/relationships" id="274" r:id="Rd5b31a45d64a4ab7"/>
    <p:sldId xmlns:r="http://schemas.openxmlformats.org/officeDocument/2006/relationships" id="275" r:id="R96ecc24d7baa48b1"/>
    <p:sldId xmlns:r="http://schemas.openxmlformats.org/officeDocument/2006/relationships" id="276" r:id="Re551502327bc46b0"/>
    <p:sldId xmlns:r="http://schemas.openxmlformats.org/officeDocument/2006/relationships" id="277" r:id="R62a98f96030d4e49"/>
    <p:sldId xmlns:r="http://schemas.openxmlformats.org/officeDocument/2006/relationships" id="278" r:id="R8c48f4a15aa64106"/>
  </p:sldIdLst>
  <p:sldSz cx="18288000" cy="10287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3350eec52614152" /><Relationship Type="http://schemas.openxmlformats.org/officeDocument/2006/relationships/slideMaster" Target="/ppt/slideMasters/slideMaster1.xml" Id="R87f58a3ddacf4e1d" /><Relationship Type="http://schemas.openxmlformats.org/officeDocument/2006/relationships/notesMaster" Target="/ppt/notesMasters/notesMaster1.xml" Id="R7b729118396743af" /><Relationship Type="http://schemas.openxmlformats.org/officeDocument/2006/relationships/presProps" Target="/ppt/presProps.xml" Id="R2aeac9fe00c54629" /><Relationship Type="http://schemas.openxmlformats.org/officeDocument/2006/relationships/tableStyles" Target="/ppt/tableStyles.xml" Id="Ra8573a1a8cf04b11" /><Relationship Type="http://schemas.openxmlformats.org/officeDocument/2006/relationships/slide" Target="/ppt/slides/slide1.xml" Id="R8e7a55deecac47a5" /><Relationship Type="http://schemas.openxmlformats.org/officeDocument/2006/relationships/slide" Target="/ppt/slides/slide2.xml" Id="R53cc16a09e954022" /><Relationship Type="http://schemas.openxmlformats.org/officeDocument/2006/relationships/slide" Target="/ppt/slides/slide3.xml" Id="Rb255050995774eec" /><Relationship Type="http://schemas.openxmlformats.org/officeDocument/2006/relationships/slide" Target="/ppt/slides/slide4.xml" Id="R21883bb38e824853" /><Relationship Type="http://schemas.openxmlformats.org/officeDocument/2006/relationships/slide" Target="/ppt/slides/slide5.xml" Id="R0e30c0c1f37e4b40" /><Relationship Type="http://schemas.openxmlformats.org/officeDocument/2006/relationships/slide" Target="/ppt/slides/slide6.xml" Id="R4458189deb364295" /><Relationship Type="http://schemas.openxmlformats.org/officeDocument/2006/relationships/slide" Target="/ppt/slides/slide7.xml" Id="R7e83084962d049dd" /><Relationship Type="http://schemas.openxmlformats.org/officeDocument/2006/relationships/slide" Target="/ppt/slides/slide8.xml" Id="R765bc73e09d24800" /><Relationship Type="http://schemas.openxmlformats.org/officeDocument/2006/relationships/slide" Target="/ppt/slides/slide9.xml" Id="R31d9a46d67de449b" /><Relationship Type="http://schemas.openxmlformats.org/officeDocument/2006/relationships/slide" Target="/ppt/slides/slide10.xml" Id="Rb4168dc1b5544b61" /><Relationship Type="http://schemas.openxmlformats.org/officeDocument/2006/relationships/slide" Target="/ppt/slides/slide11.xml" Id="Rdfe3ebcf6fc04ef7" /><Relationship Type="http://schemas.openxmlformats.org/officeDocument/2006/relationships/slide" Target="/ppt/slides/slide12.xml" Id="R6ebc2c820f234c14" /><Relationship Type="http://schemas.openxmlformats.org/officeDocument/2006/relationships/slide" Target="/ppt/slides/slide13.xml" Id="Rc6cb94446daa41b9" /><Relationship Type="http://schemas.openxmlformats.org/officeDocument/2006/relationships/slide" Target="/ppt/slides/slide14.xml" Id="Rb5683d10f17d477b" /><Relationship Type="http://schemas.openxmlformats.org/officeDocument/2006/relationships/slide" Target="/ppt/slides/slide15.xml" Id="R6de8d717b3f248b4" /><Relationship Type="http://schemas.openxmlformats.org/officeDocument/2006/relationships/slide" Target="/ppt/slides/slide16.xml" Id="Rf32da49f51554d0a" /><Relationship Type="http://schemas.openxmlformats.org/officeDocument/2006/relationships/slide" Target="/ppt/slides/slide17.xml" Id="Rbc75e1b071ed4daa" /><Relationship Type="http://schemas.openxmlformats.org/officeDocument/2006/relationships/slide" Target="/ppt/slides/slide18.xml" Id="R67f0bd073889409b" /><Relationship Type="http://schemas.openxmlformats.org/officeDocument/2006/relationships/slide" Target="/ppt/slides/slide19.xml" Id="Rd5b31a45d64a4ab7" /><Relationship Type="http://schemas.openxmlformats.org/officeDocument/2006/relationships/slide" Target="/ppt/slides/slide20.xml" Id="R96ecc24d7baa48b1" /><Relationship Type="http://schemas.openxmlformats.org/officeDocument/2006/relationships/slide" Target="/ppt/slides/slide21.xml" Id="Re551502327bc46b0" /><Relationship Type="http://schemas.openxmlformats.org/officeDocument/2006/relationships/slide" Target="/ppt/slides/slide22.xml" Id="R62a98f96030d4e49" /><Relationship Type="http://schemas.openxmlformats.org/officeDocument/2006/relationships/slide" Target="/ppt/slides/slide23.xml" Id="R8c48f4a15aa6410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3c4d3f3a00846a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55066a8edd4480b" /><Relationship Type="http://schemas.openxmlformats.org/officeDocument/2006/relationships/notesMaster" Target="/ppt/notesMasters/notesMaster1.xml" Id="R5f091a2eb16d4aac" /></Relationships>
</file>

<file path=ppt/notesSlides/_rels/notesSlide2.xml.rels>&#65279;<?xml version="1.0" encoding="utf-8"?><Relationships xmlns="http://schemas.openxmlformats.org/package/2006/relationships"><Relationship Type="http://schemas.openxmlformats.org/officeDocument/2006/relationships/slide" Target="/ppt/slides/slide2.xml" Id="Rb50b727f3ab141a0" /><Relationship Type="http://schemas.openxmlformats.org/officeDocument/2006/relationships/notesMaster" Target="/ppt/notesMasters/notesMaster1.xml" Id="R3c5c6e39fcc249a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8a24f1c016b4d23" /><Relationship Type="http://schemas.openxmlformats.org/officeDocument/2006/relationships/notesMaster" Target="/ppt/notesMasters/notesMaster1.xml" Id="Re747cae86a2e46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79ae26eb662403f" /><Relationship Type="http://schemas.openxmlformats.org/officeDocument/2006/relationships/notesMaster" Target="/ppt/notesMasters/notesMaster1.xml" Id="R84f101494ece4e28" /></Relationships>
</file>

<file path=ppt/notesSlides/_rels/notesSlide5.xml.rels>&#65279;<?xml version="1.0" encoding="utf-8"?><Relationships xmlns="http://schemas.openxmlformats.org/package/2006/relationships"><Relationship Type="http://schemas.openxmlformats.org/officeDocument/2006/relationships/slide" Target="/ppt/slides/slide5.xml" Id="R8f79be7422f14a10" /><Relationship Type="http://schemas.openxmlformats.org/officeDocument/2006/relationships/notesMaster" Target="/ppt/notesMasters/notesMaster1.xml" Id="R40e74c96d2e840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c4fb5ba3db34fc2" /><Relationship Type="http://schemas.openxmlformats.org/officeDocument/2006/relationships/notesMaster" Target="/ppt/notesMasters/notesMaster1.xml" Id="Raa21e56e2d1f40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023a6265434852" /><Relationship Type="http://schemas.openxmlformats.org/officeDocument/2006/relationships/notesMaster" Target="/ppt/notesMasters/notesMaster1.xml" Id="R64180aea1b114669" /></Relationships>
</file>

<file path=ppt/notesSlides/_rels/notesSlide8.xml.rels>&#65279;<?xml version="1.0" encoding="utf-8"?><Relationships xmlns="http://schemas.openxmlformats.org/package/2006/relationships"><Relationship Type="http://schemas.openxmlformats.org/officeDocument/2006/relationships/slide" Target="/ppt/slides/slide8.xml" Id="R90d44a76051c426b" /><Relationship Type="http://schemas.openxmlformats.org/officeDocument/2006/relationships/notesMaster" Target="/ppt/notesMasters/notesMaster1.xml" Id="Rfe24d0316fc14ba2" /></Relationships>
</file>

<file path=ppt/notesSlides/_rels/notesSlide9.xml.rels>&#65279;<?xml version="1.0" encoding="utf-8"?><Relationships xmlns="http://schemas.openxmlformats.org/package/2006/relationships"><Relationship Type="http://schemas.openxmlformats.org/officeDocument/2006/relationships/slide" Target="/ppt/slides/slide9.xml" Id="Rcb63f8cbb4a44f96" /><Relationship Type="http://schemas.openxmlformats.org/officeDocument/2006/relationships/notesMaster" Target="/ppt/notesMasters/notesMaster1.xml" Id="R74805199491747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4c9795613d441bd" /><Relationship Type="http://schemas.openxmlformats.org/officeDocument/2006/relationships/notesMaster" Target="/ppt/notesMasters/notesMaster1.xml" Id="Rbc4f041467d84b9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203dae1b1b74769" /><Relationship Type="http://schemas.openxmlformats.org/officeDocument/2006/relationships/notesMaster" Target="/ppt/notesMasters/notesMaster1.xml" Id="R808bb458bdbb4c0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02321d05bb14716" /><Relationship Type="http://schemas.openxmlformats.org/officeDocument/2006/relationships/notesMaster" Target="/ppt/notesMasters/notesMaster1.xml" Id="R41329ffc220c493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08daf90ee2443ca" /><Relationship Type="http://schemas.openxmlformats.org/officeDocument/2006/relationships/notesMaster" Target="/ppt/notesMasters/notesMaster1.xml" Id="Rba08b1b59f7841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9c3851d802243c8" /><Relationship Type="http://schemas.openxmlformats.org/officeDocument/2006/relationships/notesMaster" Target="/ppt/notesMasters/notesMaster1.xml" Id="Rc827eb155e6347d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8bc1da488334875" /><Relationship Type="http://schemas.openxmlformats.org/officeDocument/2006/relationships/notesMaster" Target="/ppt/notesMasters/notesMaster1.xml" Id="R112a4bf936d5449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87e851f72784bfd" /><Relationship Type="http://schemas.openxmlformats.org/officeDocument/2006/relationships/notesMaster" Target="/ppt/notesMasters/notesMaster1.xml" Id="Ra3bad3edfe1e422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42e3f76b3364809" /><Relationship Type="http://schemas.openxmlformats.org/officeDocument/2006/relationships/notesMaster" Target="/ppt/notesMasters/notesMaster1.xml" Id="R0b8d30f034df4e2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a70d73571e747a7" /><Relationship Type="http://schemas.openxmlformats.org/officeDocument/2006/relationships/notesMaster" Target="/ppt/notesMasters/notesMaster1.xml" Id="R907d09dfbbd44e7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dd32e28e4924ec3" /><Relationship Type="http://schemas.openxmlformats.org/officeDocument/2006/relationships/notesMaster" Target="/ppt/notesMasters/notesMaster1.xml" Id="R5c8bd41dec1c48c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494b845d21649fd" /><Relationship Type="http://schemas.openxmlformats.org/officeDocument/2006/relationships/notesMaster" Target="/ppt/notesMasters/notesMaster1.xml" Id="Rad23935f1486493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f7b516e64224ce4" /><Relationship Type="http://schemas.openxmlformats.org/officeDocument/2006/relationships/notesMaster" Target="/ppt/notesMasters/notesMaster1.xml" Id="R412b550e709747f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bc3515a296d4b6e" /><Relationship Type="http://schemas.openxmlformats.org/officeDocument/2006/relationships/notesMaster" Target="/ppt/notesMasters/notesMaster1.xml" Id="R896d98fa8b91437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613284713b9408c" /><Relationship Type="http://schemas.openxmlformats.org/officeDocument/2006/relationships/notesMaster" Target="/ppt/notesMasters/notesMaster1.xml" Id="R468ddad04cd548c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slide. Ask attendees to open https://www.arloubeloria.com/workshop/vault-brain before moving to the Did You Know story. Presenter: Arlou A. Beloria. The workshop title is Build Your Own Context: A Personal MCP Server with S3, Lambda, API Gateway and Cognito.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image is the attendee's real capture of the Build Your Own X README on September 26, 2026, cropped only to remove the browser tab bar. It shows the Tutorials section, including Distributed Systems and 3D Renderer links. The repository also has supporting files. Sources: https://github.com/codecrafters-io/build-your-own-x and https://raw.githubusercontent.com/codecrafters-io/build-your-own-x/master/README.md . The attendee guide begins at https://www.arloubeloria.com/field-notes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instructor moved from Claude to OpenAI while keeping core context in Markdown. The same notes did not have to be rebuilt inside the new provider. Guide: https://www.arloubeloria.com/workshop/vault-brain#context-lock-in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Vault Brain in this workshop is a private Markdown vault in Amazon S3. The MCP server offers authenticated tools to AI clients. Obsidian synchronizes directly to the same S3 bucket for a human-readable view. Guide: https://www.arloubeloria.com/workshop/vault-brain#three-layers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Layer 1 is private, versioned Markdown in S3. Layer 2 is authenticated access through Vault Brain MCP. Layer 3 is the replaceable AI client. Obsidian syncs directly with the S3 Markdown bucket. Terraform state lives in a separate bucket. Guide: https://www.arloubeloria.com/workshop/vault-brain#three-layers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instructor moved from Claude to OpenAI without rebuilding the Markdown context. Other MCP-compatible clients can use the same vault subject to each client's connection features and permissions. Guide: https://www.arloubeloria.com/workshop/vault-brain#benefits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MCP gives AI applications a standard way to discover and use external tools. Official architecture: https://modelcontextprotocol.io/docs/2026-07-28/learn/architecture . Guide: https://www.arloubeloria.com/workshop/vault-brain#mcp-in-plain-english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genuine Claude web capture of the connected Vault Brain tool list. It is the client's permission UI, not the raw MCP tools/list response. The MCP client calls tools/list and receives each tool's name, description, and inputSchema. The simplified search_vault example on the right reflects the actual contract in mcp-server/src/tools.ts; its handler and AWS credentials remain server-side. Tool definitions are supplied to the model alongside the conversation in provider-specific structured input, not necessarily concatenated into the user's prompt. Review permissions before allowing write or delete tools. Sources: https://modelcontextprotocol.io/specification/2026-07-28/server/tools and https://github.com/Arlovzki/vault-brain/blob/main/mcp-server/src/tools.ts . Guide: https://www.arloubeloria.com/workshop/vault-brain#how-the-model-chooses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user can ask in ordinary language. The client supplies the conversation and relevant tool definitions as structured model input; exact packaging depends on the provider, so this is not a literal prompt-string concatenation. The model can request search_vault with JSON arguments. The client sends an MCP tools/call request, the server returns matching note content, and the client includes that result in the model's next turn so it can answer. The search_vault call notation on the slide is illustrative. Sources: https://modelcontextprotocol.io/specification/2026-07-28/server/tools and https://ts.sdk.modelcontextprotocol.io/v2/get-started/first-client.html . Guide: https://www.arloubeloria.com/workshop/vault-brain#how-the-model-chooses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Request path: AI client to API Gateway HTTP API to Node.js 22 Lambda to a private, versioned S3 Markdown bucket. Cognito provides OAuth login. Obsidian Remotely Save syncs directly with the Markdown bucket using bucket-scoped IAM credentials, not MCP or Cognito. Terraform state is in a separate protected S3 bucket. Source: https://github.com/Arlovzki/vault-brain . Guide: https://www.arloubeloria.com/workshop/vault-brain#server-architecture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90-minute workshop. The opening slides established why owning context matters and how MCP reaches it. At the start of the live session, attendees run preflight together, then deploy a personal stack, connect one AI web client, and complete two-way Obsidian sync. Required software and accounts should already be available. Every phase has a matching guide section. Entry: https://www.arloubeloria.com/field-notes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live outcomes are a personal AWS Vault Brain stack, an authenticated MCP connection in either Claude web or ChatGPT, a test note the AI saves to the vault and then searches for and reads back through MCP, and two-way Obsidian sync. Entry: https://www.arloubeloria.com/field-notes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Preparation checklist from the attendee guide. Install Git, AWS CLI, Terraform 1.10+, and Node.js 22+. Prepare a personal AWS account and named CLI profile with IAM, S3, Lambda, API Gateway, Cognito, and CloudWatch Logs access. Keep the released template URL handy. Sign in to Claude web or ChatGPT and check that a custom MCP connection is available. Install Obsidian and confirm Community plugins can be enabled. Use only a small, non-sensitive test note. Clone the template and run preflight together during the live hands-on work. Guide: https://www.arloubeloria.com/workshop/vault-brain#pre-flight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Run this check at the start of the live session. The standalone -- after preflight passes the remaining options through npm to the script. Replace YOUR_AWS_PROFILE with the attendee's AWS profile and CLIENT with claude-web or chatgpt. The --fix option installs MCP server dependencies and Terraform providers; a separate root npm ci is unnecessary. Required software and access: Git, AWS CLI, Terraform 1.10+, Node.js 22+, a personal AWS profile with IAM/S3/Lambda/API Gateway/Cognito/CloudWatch Logs permissions, one MCP-capable web AI client, and Obsidian with Community plugins available. The cross-platform runner works in Windows PowerShell or Command Prompt, macOS Terminal, and Linux shells. Latecomers can follow the instructor's demonstration and complete their own preflight with the guide. Guide: https://www.arloubeloria.com/workshop/vault-brain#clone-template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repository map matches the article's codebase walkthrough and the released template. vault-starter contains the Markdown context. mcp-server/src contains routing, tool handlers, access checks, OAuth client registration, and date helpers. state-bootstrap creates the separate protected Terraform state bucket. terraform defines the Vault Brain stack. package.json and scripts/workshop.mjs run the cross-platform workshop flow. Source: https://github.com/Arlovzki/vault-brain . Guide: https://www.arloubeloria.com/workshop/vault-brain#codebase-walkthrough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genuine GitHub capture of the public template's tools.ts Tool interface. The capture predates later source additions, so its visible line numbers are not a current reference. The interface still has the same fields: name, description, inputSchema, and handler. In the main tool path, index.ts accepts HTTP/MCP requests, checks access through auth.ts, and invokes a tool handler from tools.ts, which reads or writes Markdown in S3. dcr.ts serves the separate /register route for OAuth client setup. day.ts supplies local calendar dates to tools.ts. Sources: https://github.com/Arlovzki/vault-brain/blob/main/mcp-server/src/tools.ts and https://github.com/Arlovzki/vault-brain/blob/main/mcp-server/src/index.ts . Guide: https://www.arloubeloria.com/workshop/vault-brain#codebase-walkthrough and https://www.arloubeloria.com/workshop/vault-brain#tool-selection-code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npm run configure creates terraform/terraform.tfvars if it is missing. Edit profile, owner_email, project_name, region, and vault_tz. Replace CLIENT with claude-web or chatgpt. Rerun preflight to verify the personal AWS account before bootstrapping state. The Terraform state bucket is separate from the Markdown vault bucket. Guide: https://www.arloubeloria.com/workshop/vault-brain#configure-stack and https://www.arloubeloria.com/workshop/vault-brain#bootstrap-state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npm run deploy builds the Lambda, reviews Terraform plan, applies the stack, seeds starter Markdown only if the vault is empty, and prompts for a permanent owner password without echoing it. npm run smoke checks the 12-tool contract, unauthorized 401, and temporary write/read/delete. See https://www.arloubeloria.com/workshop/vault-brain#run-deployment and https://www.arloubeloria.com/workshop/vault-brain#set-password-and-test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an attendee connects Claude web or ChatGPT, the client opens Cognito's authorization page. After the owner signs in, the client exchanges a one-time authorization code for an access token. PKCE protects that code exchange: the client sends an S256 challenge when sign-in begins and proves it has the original verifier at the token endpoint. This happens inside the client. S256 names the SHA-256 challenge method, not a public key. The MCP Lambda verifies bearer access before executing tools/call. Official Cognito reference: https://docs.aws.amazon.com/cognito/latest/developerguide/using-pkce-in-authorization-code.html . Guide: https://www.arloubeloria.com/workshop/vault-brain#pkce-s256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alternative primary live paths. Each attendee needs one, not both. The guide has selected real UI captures for both paths. Claude Code and Codex capture hooks are bonus material. See https://www.arloubeloria.com/workshop/vault-brain#connect-claude-web and https://www.arloubeloria.com/workshop/vault-brain#connect-chatgpt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guide supplies the four verbatim prompts. The marker blue mango 42 is only for the test. Guide: https://www.arloubeloria.com/workshop/vault-brain#core-prompt-loop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Required live activity: create an empty Obsidian vault, exit Restricted mode after reviewing the warning, install Remotely Save, enter bucket-scoped S3 credentials, check connectivity, sync manually, then prove both directions using blue-orbit-47 from Obsidian and silver-comet-82 from the AI client. Remotely Save syncs directly with S3 and does not use MCP or Cognito. Guide: https://www.arloubeloria.com/workshop/vault-brain#obsidian-guide and https://www.arloubeloria.com/workshop/vault-brain#obsidian-roundtrip . Source: https://github.com/remotely-save/remotely-save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live workshop ends after the two-way Obsidian proof. The Claude Code and Codex coding-session capture hooks are a bonus path at https://www.arloubeloria.com/workshop/vault-brain#session-hook . Keep the S3 sync key and plugin data.json private. The guide destination depends on deployment to www.arloubeloria.com.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76e470fea5b45b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6cebbea83804d7f" /><Relationship Type="http://schemas.openxmlformats.org/officeDocument/2006/relationships/slideLayout" Target="/ppt/slideLayouts/slideLayout1.xml" Id="R00863e6347064a7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0863e6347064a7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c6c3f39b0d74840" /><Relationship Type="http://schemas.openxmlformats.org/officeDocument/2006/relationships/notesSlide" Target="/ppt/notesSlides/notesSlide1.xml" Id="Rd8cecb51b0b94a8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618cb16dcef4225" /><Relationship Type="http://schemas.openxmlformats.org/officeDocument/2006/relationships/image" Target="/ppt/media/image.png" Id="R6d36c41025a74e76" /><Relationship Type="http://schemas.openxmlformats.org/officeDocument/2006/relationships/notesSlide" Target="/ppt/notesSlides/notesSlide2.xml" Id="Rd83610a4949d4d8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8a9128f538648e4" /><Relationship Type="http://schemas.openxmlformats.org/officeDocument/2006/relationships/notesSlide" Target="/ppt/notesSlides/notesSlide3.xml" Id="Re4ed60e3b0c348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f991c4e50b98465b" /><Relationship Type="http://schemas.openxmlformats.org/officeDocument/2006/relationships/notesSlide" Target="/ppt/notesSlides/notesSlide4.xml" Id="Rb60ccaca61b44313"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a0a419fbfa547eb" /><Relationship Type="http://schemas.openxmlformats.org/officeDocument/2006/relationships/notesSlide" Target="/ppt/notesSlides/notesSlide5.xml" Id="R24dde2a9d72142c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6455a7b39a74cfa" /><Relationship Type="http://schemas.openxmlformats.org/officeDocument/2006/relationships/notesSlide" Target="/ppt/notesSlides/notesSlide6.xml" Id="Ra67d7781b5b94c6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bf7de050d564f0a" /><Relationship Type="http://schemas.openxmlformats.org/officeDocument/2006/relationships/notesSlide" Target="/ppt/notesSlides/notesSlide7.xml" Id="R74531db6b2cb478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b96eb5d9f07440f" /><Relationship Type="http://schemas.openxmlformats.org/officeDocument/2006/relationships/image" Target="/ppt/media/image2.png" Id="R30a9ca8de7fc45d3" /><Relationship Type="http://schemas.openxmlformats.org/officeDocument/2006/relationships/notesSlide" Target="/ppt/notesSlides/notesSlide8.xml" Id="Rd318f7ed3bf14ab6"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df2022f57ab74b5e" /><Relationship Type="http://schemas.openxmlformats.org/officeDocument/2006/relationships/notesSlide" Target="/ppt/notesSlides/notesSlide9.xml" Id="Ra1eb8c2e0c874fc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53c6dd35d544b85" /><Relationship Type="http://schemas.openxmlformats.org/officeDocument/2006/relationships/notesSlide" Target="/ppt/notesSlides/notesSlide10.xml" Id="R5bbaa9eee679483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0cf8b7c88c074e2d" /><Relationship Type="http://schemas.openxmlformats.org/officeDocument/2006/relationships/notesSlide" Target="/ppt/notesSlides/notesSlide11.xml" Id="R9a870266fc554c8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3ca54a7d3344ace" /><Relationship Type="http://schemas.openxmlformats.org/officeDocument/2006/relationships/notesSlide" Target="/ppt/notesSlides/notesSlide12.xml" Id="R4b9794d92248466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3df1f9ace85541ce" /><Relationship Type="http://schemas.openxmlformats.org/officeDocument/2006/relationships/notesSlide" Target="/ppt/notesSlides/notesSlide13.xml" Id="Rd28d6060a10c4a4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a32735354d0416b" /><Relationship Type="http://schemas.openxmlformats.org/officeDocument/2006/relationships/notesSlide" Target="/ppt/notesSlides/notesSlide14.xml" Id="R1c5a3707550f42d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c4134e7832840cf" /><Relationship Type="http://schemas.openxmlformats.org/officeDocument/2006/relationships/notesSlide" Target="/ppt/notesSlides/notesSlide15.xml" Id="R728de82db89c476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8adf371876a04cac" /><Relationship Type="http://schemas.openxmlformats.org/officeDocument/2006/relationships/image" Target="/ppt/media/image3.png" Id="Rf475312369b94d4a" /><Relationship Type="http://schemas.openxmlformats.org/officeDocument/2006/relationships/notesSlide" Target="/ppt/notesSlides/notesSlide16.xml" Id="Rf0fe4a1d891c4a6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5633fcae735d46f1" /><Relationship Type="http://schemas.openxmlformats.org/officeDocument/2006/relationships/notesSlide" Target="/ppt/notesSlides/notesSlide17.xml" Id="R0958530bab604c2b"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37e0200238b4de7" /><Relationship Type="http://schemas.openxmlformats.org/officeDocument/2006/relationships/notesSlide" Target="/ppt/notesSlides/notesSlide18.xml" Id="R769f58ded9694a0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b74f7920c497498b" /><Relationship Type="http://schemas.openxmlformats.org/officeDocument/2006/relationships/notesSlide" Target="/ppt/notesSlides/notesSlide19.xml" Id="Rec20f1087314412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dfc96bfb48514199" /><Relationship Type="http://schemas.openxmlformats.org/officeDocument/2006/relationships/notesSlide" Target="/ppt/notesSlides/notesSlide20.xml" Id="R8c432abcfa32420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e8f100df97204e3d" /><Relationship Type="http://schemas.openxmlformats.org/officeDocument/2006/relationships/notesSlide" Target="/ppt/notesSlides/notesSlide21.xml" Id="R6d50448cedfd4d7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8c907c09b564494c" /><Relationship Type="http://schemas.openxmlformats.org/officeDocument/2006/relationships/image" Target="/ppt/media/image4.png" Id="Rf0d29691a65e4b91" /><Relationship Type="http://schemas.openxmlformats.org/officeDocument/2006/relationships/notesSlide" Target="/ppt/notesSlides/notesSlide22.xml" Id="R22dd0fe0163f464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d0bf3eb05ff64d84" /><Relationship Type="http://schemas.openxmlformats.org/officeDocument/2006/relationships/notesSlide" Target="/ppt/notesSlides/notesSlide23.xml" Id="R074c31b5d31846a1" /></Relationships>
</file>

<file path=ppt/slides/slide1.xml><?xml version="1.0" encoding="utf-8"?>
<p:sld xmlns:p="http://schemas.openxmlformats.org/presentationml/2006/main">
  <p:cSld>
    <p:bg>
      <p:bgPr>
        <a:solidFill xmlns:a="http://schemas.openxmlformats.org/drawingml/2006/main">
          <a:srgbClr val="0A1C46"/>
        </a:solidFill>
      </p:bgPr>
    </p:bg>
    <p:spTree>
      <p:nvGrpSpPr>
        <p:cNvPr id="1" name=""/>
        <p:cNvGrpSpPr/>
        <p:nvPr/>
      </p:nvGrpSpPr>
      <p:grpSpPr>
        <a:xfrm xmlns:a="http://schemas.openxmlformats.org/drawingml/2006/main"/>
      </p:grpSpPr>
      <p:sp>
        <p:nvSpPr>
          <p:cNvPr id="9" name="text-1-NaN">
            <a:extLst xmlns:a="http://schemas.openxmlformats.org/drawingml/2006/main">
              <a:ext uri="{FF2B5EF4-FFF2-40B4-BE49-F238E27FC236}">
                <a16:creationId xmlns:a16="http://schemas.microsoft.com/office/drawing/2014/main" id="{C7FD8B35-C38B-4AD6-BCC2-B3035950A3D2}"/>
              </a:ext>
            </a:extLst>
          </p:cNvPr>
          <p:cNvSpPr>
            <a:spLocks xmlns:a="http://schemas.openxmlformats.org/drawingml/2006/main" noGrp="1"/>
          </p:cNvSpPr>
          <p:nvPr/>
        </p:nvSpPr>
        <p:spPr>
          <a:xfrm xmlns:a="http://schemas.openxmlformats.org/drawingml/2006/main">
            <a:off x="1143000" y="1157288"/>
            <a:ext cx="158591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AWS COMMUNITY DAY DAVAO 2026  ·  HANDS-ON WORKSHOP</a:t>
            </a:r>
          </a:p>
        </p:txBody>
      </p:sp>
      <p:sp>
        <p:nvSpPr>
          <p:cNvPr id="2" name="text-1-NaN">
            <a:extLst xmlns:a="http://schemas.openxmlformats.org/drawingml/2006/main">
              <a:ext uri="{FF2B5EF4-FFF2-40B4-BE49-F238E27FC236}">
                <a16:creationId xmlns:a16="http://schemas.microsoft.com/office/drawing/2014/main" id="{6C6B6C4A-4FF8-49DB-A234-D7B3321F0A1D}"/>
              </a:ext>
            </a:extLst>
          </p:cNvPr>
          <p:cNvSpPr>
            <a:spLocks xmlns:a="http://schemas.openxmlformats.org/drawingml/2006/main" noGrp="1"/>
          </p:cNvSpPr>
          <p:nvPr/>
        </p:nvSpPr>
        <p:spPr>
          <a:xfrm xmlns:a="http://schemas.openxmlformats.org/drawingml/2006/main">
            <a:off x="1143000" y="2514600"/>
            <a:ext cx="16002000" cy="14716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6975" b="1">
                <a:solidFill>
                  <a:srgbClr val="EAF1FB"/>
                </a:solidFill>
                <a:latin typeface="Chakra Petch"/>
                <a:ea typeface="Chakra Petch"/>
                <a:cs typeface="Chakra Petch"/>
              </a:defRPr>
            </a:pPr>
            <a:r>
              <a:rPr sz="6975" b="1">
                <a:solidFill>
                  <a:srgbClr val="EAF1FB"/>
                </a:solidFill>
                <a:latin typeface="Chakra Petch"/>
                <a:ea typeface="Chakra Petch"/>
                <a:cs typeface="Chakra Petch"/>
              </a:rPr>
              <a:t>Build Your Own Context</a:t>
            </a:r>
          </a:p>
        </p:txBody>
      </p:sp>
      <p:sp>
        <p:nvSpPr>
          <p:cNvPr id="3" name="text-1-NaN">
            <a:extLst xmlns:a="http://schemas.openxmlformats.org/drawingml/2006/main">
              <a:ext uri="{FF2B5EF4-FFF2-40B4-BE49-F238E27FC236}">
                <a16:creationId xmlns:a16="http://schemas.microsoft.com/office/drawing/2014/main" id="{AAE129AE-DCDC-4E63-8AE6-A281BFA7D405}"/>
              </a:ext>
            </a:extLst>
          </p:cNvPr>
          <p:cNvSpPr>
            <a:spLocks xmlns:a="http://schemas.openxmlformats.org/drawingml/2006/main" noGrp="1"/>
          </p:cNvSpPr>
          <p:nvPr/>
        </p:nvSpPr>
        <p:spPr>
          <a:xfrm xmlns:a="http://schemas.openxmlformats.org/drawingml/2006/main">
            <a:off x="1143000" y="4300538"/>
            <a:ext cx="16002000" cy="1828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938" b="1">
                <a:solidFill>
                  <a:srgbClr val="D6E6FB"/>
                </a:solidFill>
                <a:latin typeface="Chakra Petch"/>
                <a:ea typeface="Chakra Petch"/>
                <a:cs typeface="Chakra Petch"/>
              </a:defRPr>
            </a:pPr>
            <a:r>
              <a:rPr sz="3938" b="1">
                <a:solidFill>
                  <a:srgbClr val="D6E6FB"/>
                </a:solidFill>
                <a:latin typeface="Chakra Petch"/>
                <a:ea typeface="Chakra Petch"/>
                <a:cs typeface="Chakra Petch"/>
              </a:rPr>
              <a:t>A Personal MCP Server with S3, Lambda,</a:t>
            </a:r>
          </a:p>
          <a:p xmlns:a="http://schemas.openxmlformats.org/drawingml/2006/main">
            <a:pPr algn="l">
              <a:defRPr sz="3938" b="1">
                <a:solidFill>
                  <a:srgbClr val="D6E6FB"/>
                </a:solidFill>
                <a:latin typeface="Chakra Petch"/>
                <a:ea typeface="Chakra Petch"/>
                <a:cs typeface="Chakra Petch"/>
              </a:defRPr>
            </a:pPr>
            <a:r>
              <a:rPr sz="3938" b="1">
                <a:solidFill>
                  <a:srgbClr val="D6E6FB"/>
                </a:solidFill>
                <a:latin typeface="Chakra Petch"/>
                <a:ea typeface="Chakra Petch"/>
                <a:cs typeface="Chakra Petch"/>
              </a:rPr>
              <a:t>API Gateway and Cognito</a:t>
            </a:r>
          </a:p>
        </p:txBody>
      </p:sp>
      <p:sp>
        <p:nvSpPr>
          <p:cNvPr id="4" name="">
            <a:extLst xmlns:a="http://schemas.openxmlformats.org/drawingml/2006/main">
              <a:ext uri="{FF2B5EF4-FFF2-40B4-BE49-F238E27FC236}">
                <a16:creationId xmlns:a16="http://schemas.microsoft.com/office/drawing/2014/main" id="{009CAE6F-2943-4BF9-8BC7-16DB90B0364C}"/>
              </a:ext>
            </a:extLst>
          </p:cNvPr>
          <p:cNvSpPr>
            <a:spLocks xmlns:a="http://schemas.openxmlformats.org/drawingml/2006/main" noGrp="1"/>
          </p:cNvSpPr>
          <p:nvPr/>
        </p:nvSpPr>
        <p:spPr>
          <a:xfrm xmlns:a="http://schemas.openxmlformats.org/drawingml/2006/main">
            <a:off x="1143000" y="7000875"/>
            <a:ext cx="15859125" cy="0"/>
          </a:xfrm>
          <a:prstGeom xmlns:a="http://schemas.openxmlformats.org/drawingml/2006/main" prst="line">
            <a:avLst/>
          </a:prstGeom>
          <a:noFill xmlns:a="http://schemas.openxmlformats.org/drawingml/2006/main"/>
          <a:ln xmlns:a="http://schemas.openxmlformats.org/drawingml/2006/main" w="21431">
            <a:solidFill>
              <a:srgbClr val="6EA8FF"/>
            </a:solidFill>
            <a:prstDash val="solid"/>
          </a:ln>
        </p:spPr>
      </p:sp>
      <p:sp>
        <p:nvSpPr>
          <p:cNvPr id="5" name="text-1-NaN">
            <a:extLst xmlns:a="http://schemas.openxmlformats.org/drawingml/2006/main">
              <a:ext uri="{FF2B5EF4-FFF2-40B4-BE49-F238E27FC236}">
                <a16:creationId xmlns:a16="http://schemas.microsoft.com/office/drawing/2014/main" id="{6AE260D2-6B93-4944-BD90-91DD24960C48}"/>
              </a:ext>
            </a:extLst>
          </p:cNvPr>
          <p:cNvSpPr>
            <a:spLocks xmlns:a="http://schemas.openxmlformats.org/drawingml/2006/main" noGrp="1"/>
          </p:cNvSpPr>
          <p:nvPr/>
        </p:nvSpPr>
        <p:spPr>
          <a:xfrm xmlns:a="http://schemas.openxmlformats.org/drawingml/2006/main">
            <a:off x="1143000" y="7400925"/>
            <a:ext cx="7143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8CB7F0"/>
                </a:solidFill>
                <a:latin typeface="JetBrains Mono"/>
                <a:ea typeface="JetBrains Mono"/>
                <a:cs typeface="JetBrains Mono"/>
              </a:defRPr>
            </a:pPr>
            <a:r>
              <a:rPr sz="1913" b="0">
                <a:solidFill>
                  <a:srgbClr val="8CB7F0"/>
                </a:solidFill>
                <a:latin typeface="JetBrains Mono"/>
                <a:ea typeface="JetBrains Mono"/>
                <a:cs typeface="JetBrains Mono"/>
              </a:rPr>
              <a:t>PRESENTED BY</a:t>
            </a:r>
          </a:p>
        </p:txBody>
      </p:sp>
      <p:sp>
        <p:nvSpPr>
          <p:cNvPr id="6" name="text-1-NaN">
            <a:extLst xmlns:a="http://schemas.openxmlformats.org/drawingml/2006/main">
              <a:ext uri="{FF2B5EF4-FFF2-40B4-BE49-F238E27FC236}">
                <a16:creationId xmlns:a16="http://schemas.microsoft.com/office/drawing/2014/main" id="{AB4F3C94-3D89-4CC4-B3A0-A5E88947A2DC}"/>
              </a:ext>
            </a:extLst>
          </p:cNvPr>
          <p:cNvSpPr>
            <a:spLocks xmlns:a="http://schemas.openxmlformats.org/drawingml/2006/main" noGrp="1"/>
          </p:cNvSpPr>
          <p:nvPr/>
        </p:nvSpPr>
        <p:spPr>
          <a:xfrm xmlns:a="http://schemas.openxmlformats.org/drawingml/2006/main">
            <a:off x="1143000" y="7886700"/>
            <a:ext cx="10715625"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EAF1FB"/>
                </a:solidFill>
                <a:latin typeface="Chakra Petch"/>
                <a:ea typeface="Chakra Petch"/>
                <a:cs typeface="Chakra Petch"/>
              </a:defRPr>
            </a:pPr>
            <a:r>
              <a:rPr sz="3825" b="1">
                <a:solidFill>
                  <a:srgbClr val="EAF1FB"/>
                </a:solidFill>
                <a:latin typeface="Chakra Petch"/>
                <a:ea typeface="Chakra Petch"/>
                <a:cs typeface="Chakra Petch"/>
              </a:rPr>
              <a:t>Arlou A. Beloria</a:t>
            </a:r>
          </a:p>
        </p:txBody>
      </p:sp>
      <p:sp>
        <p:nvSpPr>
          <p:cNvPr id="7" name="text-1-NaN">
            <a:extLst xmlns:a="http://schemas.openxmlformats.org/drawingml/2006/main">
              <a:ext uri="{FF2B5EF4-FFF2-40B4-BE49-F238E27FC236}">
                <a16:creationId xmlns:a16="http://schemas.microsoft.com/office/drawing/2014/main" id="{7CE03DAC-76FC-4246-86E3-8BC4E5F6C567}"/>
              </a:ext>
            </a:extLst>
          </p:cNvPr>
          <p:cNvSpPr>
            <a:spLocks xmlns:a="http://schemas.openxmlformats.org/drawingml/2006/main" noGrp="1"/>
          </p:cNvSpPr>
          <p:nvPr/>
        </p:nvSpPr>
        <p:spPr>
          <a:xfrm xmlns:a="http://schemas.openxmlformats.org/drawingml/2006/main">
            <a:off x="1143000" y="9043988"/>
            <a:ext cx="7429500"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8CB7F0"/>
                </a:solidFill>
                <a:latin typeface="JetBrains Mono"/>
                <a:ea typeface="JetBrains Mono"/>
                <a:cs typeface="JetBrains Mono"/>
              </a:defRPr>
            </a:pPr>
            <a:r>
              <a:rPr sz="1913" b="0">
                <a:solidFill>
                  <a:srgbClr val="8CB7F0"/>
                </a:solidFill>
                <a:latin typeface="JetBrains Mono"/>
                <a:ea typeface="JetBrains Mono"/>
                <a:cs typeface="JetBrains Mono"/>
              </a:rPr>
              <a:t>OPEN THE ATTENDEE GUIDE</a:t>
            </a:r>
          </a:p>
        </p:txBody>
      </p:sp>
      <p:sp>
        <p:nvSpPr>
          <p:cNvPr id="8" name="text-1-NaN">
            <a:extLst xmlns:a="http://schemas.openxmlformats.org/drawingml/2006/main">
              <a:ext uri="{FF2B5EF4-FFF2-40B4-BE49-F238E27FC236}">
                <a16:creationId xmlns:a16="http://schemas.microsoft.com/office/drawing/2014/main" id="{EED3AD98-15EC-4D4E-97B6-9DC9DBD9BE0B}"/>
              </a:ext>
            </a:extLst>
          </p:cNvPr>
          <p:cNvSpPr>
            <a:spLocks xmlns:a="http://schemas.openxmlformats.org/drawingml/2006/main" noGrp="1"/>
          </p:cNvSpPr>
          <p:nvPr/>
        </p:nvSpPr>
        <p:spPr>
          <a:xfrm xmlns:a="http://schemas.openxmlformats.org/drawingml/2006/main">
            <a:off x="1143000" y="9501188"/>
            <a:ext cx="15859125"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6EA8FF"/>
                </a:solidFill>
                <a:latin typeface="JetBrains Mono"/>
                <a:ea typeface="JetBrains Mono"/>
                <a:cs typeface="JetBrains Mono"/>
              </a:defRPr>
            </a:pPr>
            <a:r>
              <a:rPr sz="2700" b="0">
                <a:solidFill>
                  <a:srgbClr val="6EA8FF"/>
                </a:solidFill>
                <a:latin typeface="JetBrains Mono"/>
                <a:ea typeface="JetBrains Mono"/>
                <a:cs typeface="JetBrains Mono"/>
              </a:rPr>
              <a:t>www.arloubeloria.com/workshop/vault-brain</a:t>
            </a:r>
          </a:p>
        </p:txBody>
      </p:sp>
    </p:spTree>
    <p:extLst>
      <p:ext uri="{BB962C8B-B14F-4D97-AF65-F5344CB8AC3E}">
        <p14:creationId xmlns:p14="http://schemas.microsoft.com/office/powerpoint/2010/main" val="1023354000"/>
      </p:ext>
    </p:extLst>
  </p:cSld>
</p:sld>
</file>

<file path=ppt/slides/slide2.xml><?xml version="1.0" encoding="utf-8"?>
<p:sld xmlns:p="http://schemas.openxmlformats.org/presentationml/2006/main">
  <p:cSld>
    <p:bg>
      <p:bgPr>
        <a:solidFill xmlns:a="http://schemas.openxmlformats.org/drawingml/2006/main">
          <a:srgbClr val="0A1C46"/>
        </a:solidFill>
      </p:bgPr>
    </p:bg>
    <p:spTree>
      <p:nvGrpSpPr>
        <p:cNvPr id="1" name=""/>
        <p:cNvGrpSpPr/>
        <p:nvPr/>
      </p:nvGrpSpPr>
      <p:grpSpPr>
        <a:xfrm xmlns:a="http://schemas.openxmlformats.org/drawingml/2006/main"/>
      </p:grpSpPr>
      <p:sp>
        <p:nvSpPr>
          <p:cNvPr id="7" name="text-2-NaN">
            <a:extLst xmlns:a="http://schemas.openxmlformats.org/drawingml/2006/main">
              <a:ext uri="{FF2B5EF4-FFF2-40B4-BE49-F238E27FC236}">
                <a16:creationId xmlns:a16="http://schemas.microsoft.com/office/drawing/2014/main" id="{D95E68C3-B167-494A-B83F-3C28108A9331}"/>
              </a:ext>
            </a:extLst>
          </p:cNvPr>
          <p:cNvSpPr>
            <a:spLocks xmlns:a="http://schemas.openxmlformats.org/drawingml/2006/main" noGrp="1"/>
          </p:cNvSpPr>
          <p:nvPr/>
        </p:nvSpPr>
        <p:spPr>
          <a:xfrm xmlns:a="http://schemas.openxmlformats.org/drawingml/2006/main">
            <a:off x="1143000" y="828675"/>
            <a:ext cx="7858125"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DID YOU KNOW?</a:t>
            </a:r>
          </a:p>
        </p:txBody>
      </p:sp>
      <p:sp>
        <p:nvSpPr>
          <p:cNvPr id="2" name="text-2-NaN">
            <a:extLst xmlns:a="http://schemas.openxmlformats.org/drawingml/2006/main">
              <a:ext uri="{FF2B5EF4-FFF2-40B4-BE49-F238E27FC236}">
                <a16:creationId xmlns:a16="http://schemas.microsoft.com/office/drawing/2014/main" id="{209763E8-5E3A-49EB-835B-EB19CFFA92CD}"/>
              </a:ext>
            </a:extLst>
          </p:cNvPr>
          <p:cNvSpPr>
            <a:spLocks xmlns:a="http://schemas.openxmlformats.org/drawingml/2006/main" noGrp="1"/>
          </p:cNvSpPr>
          <p:nvPr/>
        </p:nvSpPr>
        <p:spPr>
          <a:xfrm xmlns:a="http://schemas.openxmlformats.org/drawingml/2006/main">
            <a:off x="1143000" y="1457325"/>
            <a:ext cx="16002000" cy="13287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6525" b="1">
                <a:solidFill>
                  <a:srgbClr val="EAF1FB"/>
                </a:solidFill>
                <a:latin typeface="Chakra Petch"/>
                <a:ea typeface="Chakra Petch"/>
                <a:cs typeface="Chakra Petch"/>
              </a:defRPr>
            </a:pPr>
            <a:r>
              <a:rPr sz="6525" b="1">
                <a:solidFill>
                  <a:srgbClr val="EAF1FB"/>
                </a:solidFill>
                <a:latin typeface="Chakra Petch"/>
                <a:ea typeface="Chakra Petch"/>
                <a:cs typeface="Chakra Petch"/>
              </a:rPr>
              <a:t>A Markdown file can carry a world</a:t>
            </a:r>
          </a:p>
        </p:txBody>
      </p:sp>
      <p:sp>
        <p:nvSpPr>
          <p:cNvPr id="3" name="text-2-NaN">
            <a:extLst xmlns:a="http://schemas.openxmlformats.org/drawingml/2006/main">
              <a:ext uri="{FF2B5EF4-FFF2-40B4-BE49-F238E27FC236}">
                <a16:creationId xmlns:a16="http://schemas.microsoft.com/office/drawing/2014/main" id="{C8F57A45-09FD-4DFC-B736-A662CF631099}"/>
              </a:ext>
            </a:extLst>
          </p:cNvPr>
          <p:cNvSpPr>
            <a:spLocks xmlns:a="http://schemas.openxmlformats.org/drawingml/2006/main" noGrp="1"/>
          </p:cNvSpPr>
          <p:nvPr/>
        </p:nvSpPr>
        <p:spPr>
          <a:xfrm xmlns:a="http://schemas.openxmlformats.org/drawingml/2006/main">
            <a:off x="1143000" y="2943225"/>
            <a:ext cx="1600200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Build Your Own X organizes practical knowledge in a Markdown file, not a complex application. Vault Brain follows the same idea for your context, with MCP as the access layer.</a:t>
            </a:r>
          </a:p>
        </p:txBody>
      </p:sp>
      <p:sp>
        <p:nvSpPr>
          <p:cNvPr id="4" name="">
            <a:extLst xmlns:a="http://schemas.openxmlformats.org/drawingml/2006/main">
              <a:ext uri="{FF2B5EF4-FFF2-40B4-BE49-F238E27FC236}">
                <a16:creationId xmlns:a16="http://schemas.microsoft.com/office/drawing/2014/main" id="{A1EA907E-D742-4085-9EC8-8CB84B83C312}"/>
              </a:ext>
            </a:extLst>
          </p:cNvPr>
          <p:cNvSpPr>
            <a:spLocks xmlns:a="http://schemas.openxmlformats.org/drawingml/2006/main" noGrp="1"/>
          </p:cNvSpPr>
          <p:nvPr/>
        </p:nvSpPr>
        <p:spPr>
          <a:xfrm xmlns:a="http://schemas.openxmlformats.org/drawingml/2006/main">
            <a:off x="1100138" y="4243388"/>
            <a:ext cx="16087725" cy="5072063"/>
          </a:xfrm>
          <a:prstGeom xmlns:a="http://schemas.openxmlformats.org/drawingml/2006/main" prst="rect">
            <a:avLst/>
          </a:prstGeom>
          <a:solidFill xmlns:a="http://schemas.openxmlformats.org/drawingml/2006/main">
            <a:srgbClr val="0A1C46"/>
          </a:solidFill>
          <a:ln xmlns:a="http://schemas.openxmlformats.org/drawingml/2006/main" w="14288">
            <a:solidFill>
              <a:srgbClr val="6EA8FF"/>
            </a:solidFill>
            <a:prstDash val="solid"/>
          </a:ln>
        </p:spPr>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6d36c41025a74e76"/>
          <a:srcRect xmlns:a="http://schemas.openxmlformats.org/drawingml/2006/main" l="0" t="26824" r="0" b="26824"/>
          <a:stretch xmlns:a="http://schemas.openxmlformats.org/drawingml/2006/main">
            <a:fillRect l="0" t="0" r="0" b="0"/>
          </a:stretch>
        </p:blipFill>
        <p:spPr>
          <a:xfrm xmlns:a="http://schemas.openxmlformats.org/drawingml/2006/main">
            <a:off x="1143000" y="4286250"/>
            <a:ext cx="16002000" cy="4986338"/>
          </a:xfrm>
          <a:prstGeom xmlns:a="http://schemas.openxmlformats.org/drawingml/2006/main" prst="rect">
            <a:avLst/>
          </a:prstGeom>
        </p:spPr>
      </p:pic>
      <p:sp>
        <p:nvSpPr>
          <p:cNvPr id="6" name="text-2-NaN">
            <a:extLst xmlns:a="http://schemas.openxmlformats.org/drawingml/2006/main">
              <a:ext uri="{FF2B5EF4-FFF2-40B4-BE49-F238E27FC236}">
                <a16:creationId xmlns:a16="http://schemas.microsoft.com/office/drawing/2014/main" id="{DFB84630-1305-4602-8262-A4EAB2CB2671}"/>
              </a:ext>
            </a:extLst>
          </p:cNvPr>
          <p:cNvSpPr>
            <a:spLocks xmlns:a="http://schemas.openxmlformats.org/drawingml/2006/main" noGrp="1"/>
          </p:cNvSpPr>
          <p:nvPr/>
        </p:nvSpPr>
        <p:spPr>
          <a:xfrm xmlns:a="http://schemas.openxmlformats.org/drawingml/2006/main">
            <a:off x="1143000" y="9515475"/>
            <a:ext cx="150018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github.com/codecrafters-io/build-your-own-x</a:t>
            </a:r>
          </a:p>
        </p:txBody>
      </p:sp>
    </p:spTree>
    <p:extLst>
      <p:ext uri="{BB962C8B-B14F-4D97-AF65-F5344CB8AC3E}">
        <p14:creationId xmlns:p14="http://schemas.microsoft.com/office/powerpoint/2010/main" val="1706721396"/>
      </p:ext>
    </p:extLst>
  </p:cSld>
</p:sld>
</file>

<file path=ppt/slides/slide3.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5" name="text-3-NaN">
            <a:extLst xmlns:a="http://schemas.openxmlformats.org/drawingml/2006/main">
              <a:ext uri="{FF2B5EF4-FFF2-40B4-BE49-F238E27FC236}">
                <a16:creationId xmlns:a16="http://schemas.microsoft.com/office/drawing/2014/main" id="{46AB3B9B-786E-4A95-A65C-0B8E352173E0}"/>
              </a:ext>
            </a:extLst>
          </p:cNvPr>
          <p:cNvSpPr>
            <a:spLocks xmlns:a="http://schemas.openxmlformats.org/drawingml/2006/main" noGrp="1"/>
          </p:cNvSpPr>
          <p:nvPr/>
        </p:nvSpPr>
        <p:spPr>
          <a:xfrm xmlns:a="http://schemas.openxmlformats.org/drawingml/2006/main">
            <a:off x="1143000" y="2886075"/>
            <a:ext cx="7572375"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THE PROBLEM</a:t>
            </a:r>
          </a:p>
        </p:txBody>
      </p:sp>
      <p:sp>
        <p:nvSpPr>
          <p:cNvPr id="2" name="text-3-NaN">
            <a:extLst xmlns:a="http://schemas.openxmlformats.org/drawingml/2006/main">
              <a:ext uri="{FF2B5EF4-FFF2-40B4-BE49-F238E27FC236}">
                <a16:creationId xmlns:a16="http://schemas.microsoft.com/office/drawing/2014/main" id="{42A2A526-A2D2-4369-953A-02A3ADBCB67F}"/>
              </a:ext>
            </a:extLst>
          </p:cNvPr>
          <p:cNvSpPr>
            <a:spLocks xmlns:a="http://schemas.openxmlformats.org/drawingml/2006/main" noGrp="1"/>
          </p:cNvSpPr>
          <p:nvPr/>
        </p:nvSpPr>
        <p:spPr>
          <a:xfrm xmlns:a="http://schemas.openxmlformats.org/drawingml/2006/main">
            <a:off x="1143000" y="3643313"/>
            <a:ext cx="1571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6525" b="1">
                <a:solidFill>
                  <a:srgbClr val="EAF1FB"/>
                </a:solidFill>
                <a:latin typeface="Chakra Petch"/>
                <a:ea typeface="Chakra Petch"/>
                <a:cs typeface="Chakra Petch"/>
              </a:defRPr>
            </a:pPr>
            <a:r>
              <a:rPr sz="6525" b="1">
                <a:solidFill>
                  <a:srgbClr val="EAF1FB"/>
                </a:solidFill>
                <a:latin typeface="Chakra Petch"/>
                <a:ea typeface="Chakra Petch"/>
                <a:cs typeface="Chakra Petch"/>
              </a:rPr>
              <a:t>The context tax</a:t>
            </a:r>
          </a:p>
        </p:txBody>
      </p:sp>
      <p:sp>
        <p:nvSpPr>
          <p:cNvPr id="3" name="text-3-NaN">
            <a:extLst xmlns:a="http://schemas.openxmlformats.org/drawingml/2006/main">
              <a:ext uri="{FF2B5EF4-FFF2-40B4-BE49-F238E27FC236}">
                <a16:creationId xmlns:a16="http://schemas.microsoft.com/office/drawing/2014/main" id="{BEB866AE-AA21-4E13-8548-EECEE824A9AC}"/>
              </a:ext>
            </a:extLst>
          </p:cNvPr>
          <p:cNvSpPr>
            <a:spLocks xmlns:a="http://schemas.openxmlformats.org/drawingml/2006/main" noGrp="1"/>
          </p:cNvSpPr>
          <p:nvPr/>
        </p:nvSpPr>
        <p:spPr>
          <a:xfrm xmlns:a="http://schemas.openxmlformats.org/drawingml/2006/main">
            <a:off x="1143000" y="5572125"/>
            <a:ext cx="15144750" cy="19859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D6E6FB"/>
                </a:solidFill>
                <a:latin typeface="Archivo"/>
                <a:ea typeface="Archivo"/>
                <a:cs typeface="Archivo"/>
              </a:defRPr>
            </a:pPr>
            <a:r>
              <a:rPr sz="3150" b="0">
                <a:solidFill>
                  <a:srgbClr val="D6E6FB"/>
                </a:solidFill>
                <a:latin typeface="Archivo"/>
                <a:ea typeface="Archivo"/>
                <a:cs typeface="Archivo"/>
              </a:rPr>
              <a:t>You explain your projects to one AI client. When you switch, the next client starts without that history.</a:t>
            </a:r>
          </a:p>
        </p:txBody>
      </p:sp>
      <p:sp>
        <p:nvSpPr>
          <p:cNvPr id="4" name="text-3-NaN">
            <a:extLst xmlns:a="http://schemas.openxmlformats.org/drawingml/2006/main">
              <a:ext uri="{FF2B5EF4-FFF2-40B4-BE49-F238E27FC236}">
                <a16:creationId xmlns:a16="http://schemas.microsoft.com/office/drawing/2014/main" id="{3348453C-4B6B-4889-9831-27ADFB185631}"/>
              </a:ext>
            </a:extLst>
          </p:cNvPr>
          <p:cNvSpPr>
            <a:spLocks xmlns:a="http://schemas.openxmlformats.org/drawingml/2006/main" noGrp="1"/>
          </p:cNvSpPr>
          <p:nvPr/>
        </p:nvSpPr>
        <p:spPr>
          <a:xfrm xmlns:a="http://schemas.openxmlformats.org/drawingml/2006/main">
            <a:off x="1143000" y="8101013"/>
            <a:ext cx="14716125"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88" b="1">
                <a:solidFill>
                  <a:srgbClr val="6EA8FF"/>
                </a:solidFill>
                <a:latin typeface="Chakra Petch"/>
                <a:ea typeface="Chakra Petch"/>
                <a:cs typeface="Chakra Petch"/>
              </a:defRPr>
            </a:pPr>
            <a:r>
              <a:rPr sz="3488" b="1">
                <a:solidFill>
                  <a:srgbClr val="6EA8FF"/>
                </a:solidFill>
                <a:latin typeface="Chakra Petch"/>
                <a:ea typeface="Chakra Petch"/>
                <a:cs typeface="Chakra Petch"/>
              </a:rPr>
              <a:t>Repeated explanation costs time.</a:t>
            </a:r>
          </a:p>
        </p:txBody>
      </p:sp>
    </p:spTree>
    <p:extLst>
      <p:ext uri="{BB962C8B-B14F-4D97-AF65-F5344CB8AC3E}">
        <p14:creationId xmlns:p14="http://schemas.microsoft.com/office/powerpoint/2010/main" val="1214517793"/>
      </p:ext>
    </p:extLst>
  </p:cSld>
</p:sld>
</file>

<file path=ppt/slides/slide4.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6" name="text-4-NaN">
            <a:extLst xmlns:a="http://schemas.openxmlformats.org/drawingml/2006/main">
              <a:ext uri="{FF2B5EF4-FFF2-40B4-BE49-F238E27FC236}">
                <a16:creationId xmlns:a16="http://schemas.microsoft.com/office/drawing/2014/main" id="{82DECE8B-9AFA-450B-9227-B01A51ECCE74}"/>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What is a Vault Brain?</a:t>
            </a:r>
          </a:p>
        </p:txBody>
      </p:sp>
      <p:sp>
        <p:nvSpPr>
          <p:cNvPr id="2" name="text-4-NaN">
            <a:extLst xmlns:a="http://schemas.openxmlformats.org/drawingml/2006/main">
              <a:ext uri="{FF2B5EF4-FFF2-40B4-BE49-F238E27FC236}">
                <a16:creationId xmlns:a16="http://schemas.microsoft.com/office/drawing/2014/main" id="{40A8112A-E4F8-4CAD-9690-29669B21CF05}"/>
              </a:ext>
            </a:extLst>
          </p:cNvPr>
          <p:cNvSpPr>
            <a:spLocks xmlns:a="http://schemas.openxmlformats.org/drawingml/2006/main" noGrp="1"/>
          </p:cNvSpPr>
          <p:nvPr/>
        </p:nvSpPr>
        <p:spPr>
          <a:xfrm xmlns:a="http://schemas.openxmlformats.org/drawingml/2006/main">
            <a:off x="1143000" y="2843213"/>
            <a:ext cx="15144750" cy="19859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725" b="1">
                <a:solidFill>
                  <a:srgbClr val="EAF1FB"/>
                </a:solidFill>
                <a:latin typeface="Chakra Petch"/>
                <a:ea typeface="Chakra Petch"/>
                <a:cs typeface="Chakra Petch"/>
              </a:defRPr>
            </a:pPr>
            <a:r>
              <a:rPr sz="4725" b="1">
                <a:solidFill>
                  <a:srgbClr val="EAF1FB"/>
                </a:solidFill>
                <a:latin typeface="Chakra Petch"/>
                <a:ea typeface="Chakra Petch"/>
                <a:cs typeface="Chakra Petch"/>
              </a:rPr>
              <a:t>Your durable context lives as Markdown in your own S3 bucket.</a:t>
            </a:r>
          </a:p>
        </p:txBody>
      </p:sp>
      <p:sp>
        <p:nvSpPr>
          <p:cNvPr id="3" name="">
            <a:extLst xmlns:a="http://schemas.openxmlformats.org/drawingml/2006/main">
              <a:ext uri="{FF2B5EF4-FFF2-40B4-BE49-F238E27FC236}">
                <a16:creationId xmlns:a16="http://schemas.microsoft.com/office/drawing/2014/main" id="{FD998689-9B46-47DE-B41F-63789A57EF6F}"/>
              </a:ext>
            </a:extLst>
          </p:cNvPr>
          <p:cNvSpPr>
            <a:spLocks xmlns:a="http://schemas.openxmlformats.org/drawingml/2006/main" noGrp="1"/>
          </p:cNvSpPr>
          <p:nvPr/>
        </p:nvSpPr>
        <p:spPr>
          <a:xfrm xmlns:a="http://schemas.openxmlformats.org/drawingml/2006/main">
            <a:off x="1143000" y="550068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4" name="text-4-NaN">
            <a:extLst xmlns:a="http://schemas.openxmlformats.org/drawingml/2006/main">
              <a:ext uri="{FF2B5EF4-FFF2-40B4-BE49-F238E27FC236}">
                <a16:creationId xmlns:a16="http://schemas.microsoft.com/office/drawing/2014/main" id="{9E3DE067-B107-4983-9B28-DE86A931F6B7}"/>
              </a:ext>
            </a:extLst>
          </p:cNvPr>
          <p:cNvSpPr>
            <a:spLocks xmlns:a="http://schemas.openxmlformats.org/drawingml/2006/main" noGrp="1"/>
          </p:cNvSpPr>
          <p:nvPr/>
        </p:nvSpPr>
        <p:spPr>
          <a:xfrm xmlns:a="http://schemas.openxmlformats.org/drawingml/2006/main">
            <a:off x="1143000" y="6015038"/>
            <a:ext cx="148590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0">
                <a:solidFill>
                  <a:srgbClr val="D6E6FB"/>
                </a:solidFill>
                <a:latin typeface="Archivo"/>
                <a:ea typeface="Archivo"/>
                <a:cs typeface="Archivo"/>
              </a:defRPr>
            </a:pPr>
            <a:r>
              <a:rPr sz="3038" b="0">
                <a:solidFill>
                  <a:srgbClr val="D6E6FB"/>
                </a:solidFill>
                <a:latin typeface="Archivo"/>
                <a:ea typeface="Archivo"/>
                <a:cs typeface="Archivo"/>
              </a:rPr>
              <a:t>MCP gives AI clients controlled access.</a:t>
            </a:r>
          </a:p>
        </p:txBody>
      </p:sp>
      <p:sp>
        <p:nvSpPr>
          <p:cNvPr id="5" name="text-4-NaN">
            <a:extLst xmlns:a="http://schemas.openxmlformats.org/drawingml/2006/main">
              <a:ext uri="{FF2B5EF4-FFF2-40B4-BE49-F238E27FC236}">
                <a16:creationId xmlns:a16="http://schemas.microsoft.com/office/drawing/2014/main" id="{480C6B3D-7B35-4DAC-BA3D-57657A44004F}"/>
              </a:ext>
            </a:extLst>
          </p:cNvPr>
          <p:cNvSpPr>
            <a:spLocks xmlns:a="http://schemas.openxmlformats.org/drawingml/2006/main" noGrp="1"/>
          </p:cNvSpPr>
          <p:nvPr/>
        </p:nvSpPr>
        <p:spPr>
          <a:xfrm xmlns:a="http://schemas.openxmlformats.org/drawingml/2006/main">
            <a:off x="1143000" y="7343775"/>
            <a:ext cx="15144750" cy="10429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0">
                <a:solidFill>
                  <a:srgbClr val="D6E6FB"/>
                </a:solidFill>
                <a:latin typeface="Archivo"/>
                <a:ea typeface="Archivo"/>
                <a:cs typeface="Archivo"/>
              </a:defRPr>
            </a:pPr>
            <a:r>
              <a:rPr sz="3038" b="0">
                <a:solidFill>
                  <a:srgbClr val="D6E6FB"/>
                </a:solidFill>
                <a:latin typeface="Archivo"/>
                <a:ea typeface="Archivo"/>
                <a:cs typeface="Archivo"/>
              </a:rPr>
              <a:t>Obsidian lets you read and edit the same notes yourself.</a:t>
            </a:r>
          </a:p>
        </p:txBody>
      </p:sp>
    </p:spTree>
    <p:extLst>
      <p:ext uri="{BB962C8B-B14F-4D97-AF65-F5344CB8AC3E}">
        <p14:creationId xmlns:p14="http://schemas.microsoft.com/office/powerpoint/2010/main" val="1626397337"/>
      </p:ext>
    </p:extLst>
  </p:cSld>
</p:sld>
</file>

<file path=ppt/slides/slide5.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18" name="text-5-NaN">
            <a:extLst xmlns:a="http://schemas.openxmlformats.org/drawingml/2006/main">
              <a:ext uri="{FF2B5EF4-FFF2-40B4-BE49-F238E27FC236}">
                <a16:creationId xmlns:a16="http://schemas.microsoft.com/office/drawing/2014/main" id="{7A0A8E75-F81D-4E07-A81D-3E5A94C73687}"/>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Three layers, three jobs</a:t>
            </a:r>
          </a:p>
        </p:txBody>
      </p:sp>
      <p:sp>
        <p:nvSpPr>
          <p:cNvPr id="2" name="">
            <a:extLst xmlns:a="http://schemas.openxmlformats.org/drawingml/2006/main">
              <a:ext uri="{FF2B5EF4-FFF2-40B4-BE49-F238E27FC236}">
                <a16:creationId xmlns:a16="http://schemas.microsoft.com/office/drawing/2014/main" id="{6BEA49FE-5FC7-4378-A092-9222202A54AE}"/>
              </a:ext>
            </a:extLst>
          </p:cNvPr>
          <p:cNvSpPr>
            <a:spLocks xmlns:a="http://schemas.openxmlformats.org/drawingml/2006/main" noGrp="1"/>
          </p:cNvSpPr>
          <p:nvPr/>
        </p:nvSpPr>
        <p:spPr>
          <a:xfrm xmlns:a="http://schemas.openxmlformats.org/drawingml/2006/main">
            <a:off x="2185988" y="2614613"/>
            <a:ext cx="6572250" cy="6572250"/>
          </a:xfrm>
          <a:prstGeom xmlns:a="http://schemas.openxmlformats.org/drawingml/2006/main" prst="ellipse">
            <a:avLst/>
          </a:prstGeom>
          <a:solidFill xmlns:a="http://schemas.openxmlformats.org/drawingml/2006/main">
            <a:srgbClr val="0B2454"/>
          </a:solidFill>
          <a:ln xmlns:a="http://schemas.openxmlformats.org/drawingml/2006/main" w="21431">
            <a:solidFill>
              <a:srgbClr val="6EA8FF"/>
            </a:solidFill>
            <a:prstDash val="solid"/>
          </a:ln>
        </p:spPr>
      </p:sp>
      <p:sp>
        <p:nvSpPr>
          <p:cNvPr id="3" name="">
            <a:extLst xmlns:a="http://schemas.openxmlformats.org/drawingml/2006/main">
              <a:ext uri="{FF2B5EF4-FFF2-40B4-BE49-F238E27FC236}">
                <a16:creationId xmlns:a16="http://schemas.microsoft.com/office/drawing/2014/main" id="{73E4674F-E88C-4FD0-B3B6-7E22B37151F5}"/>
              </a:ext>
            </a:extLst>
          </p:cNvPr>
          <p:cNvSpPr>
            <a:spLocks xmlns:a="http://schemas.openxmlformats.org/drawingml/2006/main" noGrp="1"/>
          </p:cNvSpPr>
          <p:nvPr/>
        </p:nvSpPr>
        <p:spPr>
          <a:xfrm xmlns:a="http://schemas.openxmlformats.org/drawingml/2006/main">
            <a:off x="3128963" y="3557588"/>
            <a:ext cx="4686300" cy="4686300"/>
          </a:xfrm>
          <a:prstGeom xmlns:a="http://schemas.openxmlformats.org/drawingml/2006/main" prst="ellipse">
            <a:avLst/>
          </a:prstGeom>
          <a:solidFill xmlns:a="http://schemas.openxmlformats.org/drawingml/2006/main">
            <a:srgbClr val="11417C"/>
          </a:solidFill>
          <a:ln xmlns:a="http://schemas.openxmlformats.org/drawingml/2006/main" w="21431">
            <a:solidFill>
              <a:srgbClr val="6EA8FF"/>
            </a:solidFill>
            <a:prstDash val="solid"/>
          </a:ln>
        </p:spPr>
      </p:sp>
      <p:sp>
        <p:nvSpPr>
          <p:cNvPr id="4" name="">
            <a:extLst xmlns:a="http://schemas.openxmlformats.org/drawingml/2006/main">
              <a:ext uri="{FF2B5EF4-FFF2-40B4-BE49-F238E27FC236}">
                <a16:creationId xmlns:a16="http://schemas.microsoft.com/office/drawing/2014/main" id="{68171875-3624-4EEB-BC1C-DB673569FE2A}"/>
              </a:ext>
            </a:extLst>
          </p:cNvPr>
          <p:cNvSpPr>
            <a:spLocks xmlns:a="http://schemas.openxmlformats.org/drawingml/2006/main" noGrp="1"/>
          </p:cNvSpPr>
          <p:nvPr/>
        </p:nvSpPr>
        <p:spPr>
          <a:xfrm xmlns:a="http://schemas.openxmlformats.org/drawingml/2006/main">
            <a:off x="4086225" y="4514850"/>
            <a:ext cx="2771775" cy="2771775"/>
          </a:xfrm>
          <a:prstGeom xmlns:a="http://schemas.openxmlformats.org/drawingml/2006/main" prst="ellipse">
            <a:avLst/>
          </a:prstGeom>
          <a:solidFill xmlns:a="http://schemas.openxmlformats.org/drawingml/2006/main">
            <a:srgbClr val="1764A1"/>
          </a:solidFill>
          <a:ln xmlns:a="http://schemas.openxmlformats.org/drawingml/2006/main" w="21431">
            <a:solidFill>
              <a:srgbClr val="6EA8FF"/>
            </a:solidFill>
            <a:prstDash val="solid"/>
          </a:ln>
        </p:spPr>
      </p:sp>
      <p:sp>
        <p:nvSpPr>
          <p:cNvPr id="5" name="text-5-NaN">
            <a:extLst xmlns:a="http://schemas.openxmlformats.org/drawingml/2006/main">
              <a:ext uri="{FF2B5EF4-FFF2-40B4-BE49-F238E27FC236}">
                <a16:creationId xmlns:a16="http://schemas.microsoft.com/office/drawing/2014/main" id="{D547E77B-F270-404A-AFF2-2826C20F4004}"/>
              </a:ext>
            </a:extLst>
          </p:cNvPr>
          <p:cNvSpPr>
            <a:spLocks xmlns:a="http://schemas.openxmlformats.org/drawingml/2006/main" noGrp="1"/>
          </p:cNvSpPr>
          <p:nvPr/>
        </p:nvSpPr>
        <p:spPr>
          <a:xfrm xmlns:a="http://schemas.openxmlformats.org/drawingml/2006/main">
            <a:off x="3500438" y="2957513"/>
            <a:ext cx="39290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138" b="0">
                <a:solidFill>
                  <a:srgbClr val="EAF1FB"/>
                </a:solidFill>
                <a:latin typeface="JetBrains Mono"/>
                <a:ea typeface="JetBrains Mono"/>
                <a:cs typeface="JetBrains Mono"/>
              </a:defRPr>
            </a:pPr>
            <a:r>
              <a:rPr sz="2138" b="0">
                <a:solidFill>
                  <a:srgbClr val="EAF1FB"/>
                </a:solidFill>
                <a:latin typeface="JetBrains Mono"/>
                <a:ea typeface="JetBrains Mono"/>
                <a:cs typeface="JetBrains Mono"/>
              </a:rPr>
              <a:t>03  AI CLIENTS</a:t>
            </a:r>
          </a:p>
        </p:txBody>
      </p:sp>
      <p:sp>
        <p:nvSpPr>
          <p:cNvPr id="6" name="text-5-NaN">
            <a:extLst xmlns:a="http://schemas.openxmlformats.org/drawingml/2006/main">
              <a:ext uri="{FF2B5EF4-FFF2-40B4-BE49-F238E27FC236}">
                <a16:creationId xmlns:a16="http://schemas.microsoft.com/office/drawing/2014/main" id="{0FC00B81-6FD8-438F-87FC-71C8F4E592B8}"/>
              </a:ext>
            </a:extLst>
          </p:cNvPr>
          <p:cNvSpPr>
            <a:spLocks xmlns:a="http://schemas.openxmlformats.org/drawingml/2006/main" noGrp="1"/>
          </p:cNvSpPr>
          <p:nvPr/>
        </p:nvSpPr>
        <p:spPr>
          <a:xfrm xmlns:a="http://schemas.openxmlformats.org/drawingml/2006/main">
            <a:off x="3629025" y="3857625"/>
            <a:ext cx="365760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1913" b="0">
                <a:solidFill>
                  <a:srgbClr val="EAF1FB"/>
                </a:solidFill>
                <a:latin typeface="JetBrains Mono"/>
                <a:ea typeface="JetBrains Mono"/>
                <a:cs typeface="JetBrains Mono"/>
              </a:defRPr>
            </a:pPr>
            <a:r>
              <a:rPr sz="1913" b="0">
                <a:solidFill>
                  <a:srgbClr val="EAF1FB"/>
                </a:solidFill>
                <a:latin typeface="JetBrains Mono"/>
                <a:ea typeface="JetBrains Mono"/>
                <a:cs typeface="JetBrains Mono"/>
              </a:rPr>
              <a:t>02  TOOLS + ACCESS</a:t>
            </a:r>
          </a:p>
        </p:txBody>
      </p:sp>
      <p:sp>
        <p:nvSpPr>
          <p:cNvPr id="7" name="text-5-NaN">
            <a:extLst xmlns:a="http://schemas.openxmlformats.org/drawingml/2006/main">
              <a:ext uri="{FF2B5EF4-FFF2-40B4-BE49-F238E27FC236}">
                <a16:creationId xmlns:a16="http://schemas.microsoft.com/office/drawing/2014/main" id="{C4A7D023-8ADA-4DFD-ABAD-C5B80F1DB04A}"/>
              </a:ext>
            </a:extLst>
          </p:cNvPr>
          <p:cNvSpPr>
            <a:spLocks xmlns:a="http://schemas.openxmlformats.org/drawingml/2006/main" noGrp="1"/>
          </p:cNvSpPr>
          <p:nvPr/>
        </p:nvSpPr>
        <p:spPr>
          <a:xfrm xmlns:a="http://schemas.openxmlformats.org/drawingml/2006/main">
            <a:off x="4829175" y="5014913"/>
            <a:ext cx="12858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3038" b="0">
                <a:solidFill>
                  <a:srgbClr val="EAF1FB"/>
                </a:solidFill>
                <a:latin typeface="JetBrains Mono"/>
                <a:ea typeface="JetBrains Mono"/>
                <a:cs typeface="JetBrains Mono"/>
              </a:defRPr>
            </a:pPr>
            <a:r>
              <a:rPr sz="3038" b="0">
                <a:solidFill>
                  <a:srgbClr val="EAF1FB"/>
                </a:solidFill>
                <a:latin typeface="JetBrains Mono"/>
                <a:ea typeface="JetBrains Mono"/>
                <a:cs typeface="JetBrains Mono"/>
              </a:rPr>
              <a:t>01</a:t>
            </a:r>
          </a:p>
        </p:txBody>
      </p:sp>
      <p:sp>
        <p:nvSpPr>
          <p:cNvPr id="8" name="text-5-NaN">
            <a:extLst xmlns:a="http://schemas.openxmlformats.org/drawingml/2006/main">
              <a:ext uri="{FF2B5EF4-FFF2-40B4-BE49-F238E27FC236}">
                <a16:creationId xmlns:a16="http://schemas.microsoft.com/office/drawing/2014/main" id="{F465C0A8-D623-4C4F-98A6-4E27FBB7F952}"/>
              </a:ext>
            </a:extLst>
          </p:cNvPr>
          <p:cNvSpPr>
            <a:spLocks xmlns:a="http://schemas.openxmlformats.org/drawingml/2006/main" noGrp="1"/>
          </p:cNvSpPr>
          <p:nvPr/>
        </p:nvSpPr>
        <p:spPr>
          <a:xfrm xmlns:a="http://schemas.openxmlformats.org/drawingml/2006/main">
            <a:off x="4429125" y="5686425"/>
            <a:ext cx="2143125"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ctr">
              <a:defRPr sz="2813" b="1">
                <a:solidFill>
                  <a:srgbClr val="EAF1FB"/>
                </a:solidFill>
                <a:latin typeface="Chakra Petch"/>
                <a:ea typeface="Chakra Petch"/>
                <a:cs typeface="Chakra Petch"/>
              </a:defRPr>
            </a:pPr>
            <a:r>
              <a:rPr sz="2813" b="1">
                <a:solidFill>
                  <a:srgbClr val="EAF1FB"/>
                </a:solidFill>
                <a:latin typeface="Chakra Petch"/>
                <a:ea typeface="Chakra Petch"/>
                <a:cs typeface="Chakra Petch"/>
              </a:rPr>
              <a:t>Core</a:t>
            </a:r>
          </a:p>
          <a:p xmlns:a="http://schemas.openxmlformats.org/drawingml/2006/main">
            <a:pPr algn="ctr">
              <a:defRPr sz="2813" b="1">
                <a:solidFill>
                  <a:srgbClr val="EAF1FB"/>
                </a:solidFill>
                <a:latin typeface="Chakra Petch"/>
                <a:ea typeface="Chakra Petch"/>
                <a:cs typeface="Chakra Petch"/>
              </a:defRPr>
            </a:pPr>
            <a:r>
              <a:rPr sz="2813" b="1">
                <a:solidFill>
                  <a:srgbClr val="EAF1FB"/>
                </a:solidFill>
                <a:latin typeface="Chakra Petch"/>
                <a:ea typeface="Chakra Petch"/>
                <a:cs typeface="Chakra Petch"/>
              </a:rPr>
              <a:t>context</a:t>
            </a:r>
          </a:p>
        </p:txBody>
      </p:sp>
      <p:sp>
        <p:nvSpPr>
          <p:cNvPr id="9" name="text-5-NaN">
            <a:extLst xmlns:a="http://schemas.openxmlformats.org/drawingml/2006/main">
              <a:ext uri="{FF2B5EF4-FFF2-40B4-BE49-F238E27FC236}">
                <a16:creationId xmlns:a16="http://schemas.microsoft.com/office/drawing/2014/main" id="{86C361B4-D428-4815-98C8-D92378767989}"/>
              </a:ext>
            </a:extLst>
          </p:cNvPr>
          <p:cNvSpPr>
            <a:spLocks xmlns:a="http://schemas.openxmlformats.org/drawingml/2006/main" noGrp="1"/>
          </p:cNvSpPr>
          <p:nvPr/>
        </p:nvSpPr>
        <p:spPr>
          <a:xfrm xmlns:a="http://schemas.openxmlformats.org/drawingml/2006/main">
            <a:off x="10058400" y="2914650"/>
            <a:ext cx="685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713" b="1">
                <a:solidFill>
                  <a:srgbClr val="EAF1FB"/>
                </a:solidFill>
                <a:latin typeface="Chakra Petch"/>
                <a:ea typeface="Chakra Petch"/>
                <a:cs typeface="Chakra Petch"/>
              </a:defRPr>
            </a:pPr>
            <a:r>
              <a:rPr sz="3713" b="1">
                <a:solidFill>
                  <a:srgbClr val="EAF1FB"/>
                </a:solidFill>
                <a:latin typeface="Chakra Petch"/>
                <a:ea typeface="Chakra Petch"/>
                <a:cs typeface="Chakra Petch"/>
              </a:rPr>
              <a:t>AI clients</a:t>
            </a:r>
          </a:p>
        </p:txBody>
      </p:sp>
      <p:sp>
        <p:nvSpPr>
          <p:cNvPr id="10" name="text-5-NaN">
            <a:extLst xmlns:a="http://schemas.openxmlformats.org/drawingml/2006/main">
              <a:ext uri="{FF2B5EF4-FFF2-40B4-BE49-F238E27FC236}">
                <a16:creationId xmlns:a16="http://schemas.microsoft.com/office/drawing/2014/main" id="{44491088-8684-4401-ABC2-FE845C712C4E}"/>
              </a:ext>
            </a:extLst>
          </p:cNvPr>
          <p:cNvSpPr>
            <a:spLocks xmlns:a="http://schemas.openxmlformats.org/drawingml/2006/main" noGrp="1"/>
          </p:cNvSpPr>
          <p:nvPr/>
        </p:nvSpPr>
        <p:spPr>
          <a:xfrm xmlns:a="http://schemas.openxmlformats.org/drawingml/2006/main">
            <a:off x="10058400" y="3614738"/>
            <a:ext cx="685800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Claude web, ChatGPT, future MCP clients</a:t>
            </a:r>
          </a:p>
        </p:txBody>
      </p:sp>
      <p:sp>
        <p:nvSpPr>
          <p:cNvPr id="11" name="">
            <a:extLst xmlns:a="http://schemas.openxmlformats.org/drawingml/2006/main">
              <a:ext uri="{FF2B5EF4-FFF2-40B4-BE49-F238E27FC236}">
                <a16:creationId xmlns:a16="http://schemas.microsoft.com/office/drawing/2014/main" id="{D92C1BCB-F3E6-4FCF-B205-80440E18590D}"/>
              </a:ext>
            </a:extLst>
          </p:cNvPr>
          <p:cNvSpPr>
            <a:spLocks xmlns:a="http://schemas.openxmlformats.org/drawingml/2006/main" noGrp="1"/>
          </p:cNvSpPr>
          <p:nvPr/>
        </p:nvSpPr>
        <p:spPr>
          <a:xfrm xmlns:a="http://schemas.openxmlformats.org/drawingml/2006/main">
            <a:off x="10058400" y="4657725"/>
            <a:ext cx="6858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2" name="text-5-NaN">
            <a:extLst xmlns:a="http://schemas.openxmlformats.org/drawingml/2006/main">
              <a:ext uri="{FF2B5EF4-FFF2-40B4-BE49-F238E27FC236}">
                <a16:creationId xmlns:a16="http://schemas.microsoft.com/office/drawing/2014/main" id="{55557291-991C-4619-9791-FAD577922BFD}"/>
              </a:ext>
            </a:extLst>
          </p:cNvPr>
          <p:cNvSpPr>
            <a:spLocks xmlns:a="http://schemas.openxmlformats.org/drawingml/2006/main" noGrp="1"/>
          </p:cNvSpPr>
          <p:nvPr/>
        </p:nvSpPr>
        <p:spPr>
          <a:xfrm xmlns:a="http://schemas.openxmlformats.org/drawingml/2006/main">
            <a:off x="10058400" y="4943475"/>
            <a:ext cx="6858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713" b="1">
                <a:solidFill>
                  <a:srgbClr val="EAF1FB"/>
                </a:solidFill>
                <a:latin typeface="Chakra Petch"/>
                <a:ea typeface="Chakra Petch"/>
                <a:cs typeface="Chakra Petch"/>
              </a:defRPr>
            </a:pPr>
            <a:r>
              <a:rPr sz="3713" b="1">
                <a:solidFill>
                  <a:srgbClr val="EAF1FB"/>
                </a:solidFill>
                <a:latin typeface="Chakra Petch"/>
                <a:ea typeface="Chakra Petch"/>
                <a:cs typeface="Chakra Petch"/>
              </a:rPr>
              <a:t>Tools and access</a:t>
            </a:r>
          </a:p>
        </p:txBody>
      </p:sp>
      <p:sp>
        <p:nvSpPr>
          <p:cNvPr id="13" name="text-5-NaN">
            <a:extLst xmlns:a="http://schemas.openxmlformats.org/drawingml/2006/main">
              <a:ext uri="{FF2B5EF4-FFF2-40B4-BE49-F238E27FC236}">
                <a16:creationId xmlns:a16="http://schemas.microsoft.com/office/drawing/2014/main" id="{3BCA5256-AF0C-4DA0-9F66-D1496D0A788C}"/>
              </a:ext>
            </a:extLst>
          </p:cNvPr>
          <p:cNvSpPr>
            <a:spLocks xmlns:a="http://schemas.openxmlformats.org/drawingml/2006/main" noGrp="1"/>
          </p:cNvSpPr>
          <p:nvPr/>
        </p:nvSpPr>
        <p:spPr>
          <a:xfrm xmlns:a="http://schemas.openxmlformats.org/drawingml/2006/main">
            <a:off x="10058400" y="5629275"/>
            <a:ext cx="6858000" cy="757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Vault Brain MCP and Cognito</a:t>
            </a:r>
          </a:p>
        </p:txBody>
      </p:sp>
      <p:sp>
        <p:nvSpPr>
          <p:cNvPr id="14" name="">
            <a:extLst xmlns:a="http://schemas.openxmlformats.org/drawingml/2006/main">
              <a:ext uri="{FF2B5EF4-FFF2-40B4-BE49-F238E27FC236}">
                <a16:creationId xmlns:a16="http://schemas.microsoft.com/office/drawing/2014/main" id="{5F1F7230-4EEC-4AB4-A7AF-5D8F222701E2}"/>
              </a:ext>
            </a:extLst>
          </p:cNvPr>
          <p:cNvSpPr>
            <a:spLocks xmlns:a="http://schemas.openxmlformats.org/drawingml/2006/main" noGrp="1"/>
          </p:cNvSpPr>
          <p:nvPr/>
        </p:nvSpPr>
        <p:spPr>
          <a:xfrm xmlns:a="http://schemas.openxmlformats.org/drawingml/2006/main">
            <a:off x="10058400" y="6629400"/>
            <a:ext cx="6858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5" name="text-5-NaN">
            <a:extLst xmlns:a="http://schemas.openxmlformats.org/drawingml/2006/main">
              <a:ext uri="{FF2B5EF4-FFF2-40B4-BE49-F238E27FC236}">
                <a16:creationId xmlns:a16="http://schemas.microsoft.com/office/drawing/2014/main" id="{8DE3DA49-98DB-4D33-AC4F-D77B5396B894}"/>
              </a:ext>
            </a:extLst>
          </p:cNvPr>
          <p:cNvSpPr>
            <a:spLocks xmlns:a="http://schemas.openxmlformats.org/drawingml/2006/main" noGrp="1"/>
          </p:cNvSpPr>
          <p:nvPr/>
        </p:nvSpPr>
        <p:spPr>
          <a:xfrm xmlns:a="http://schemas.openxmlformats.org/drawingml/2006/main">
            <a:off x="10058400" y="6886575"/>
            <a:ext cx="6858000" cy="7286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713" b="1">
                <a:solidFill>
                  <a:srgbClr val="EAF1FB"/>
                </a:solidFill>
                <a:latin typeface="Chakra Petch"/>
                <a:ea typeface="Chakra Petch"/>
                <a:cs typeface="Chakra Petch"/>
              </a:defRPr>
            </a:pPr>
            <a:r>
              <a:rPr sz="3713" b="1">
                <a:solidFill>
                  <a:srgbClr val="EAF1FB"/>
                </a:solidFill>
                <a:latin typeface="Chakra Petch"/>
                <a:ea typeface="Chakra Petch"/>
                <a:cs typeface="Chakra Petch"/>
              </a:rPr>
              <a:t>Core context</a:t>
            </a:r>
          </a:p>
        </p:txBody>
      </p:sp>
      <p:sp>
        <p:nvSpPr>
          <p:cNvPr id="16" name="text-5-NaN">
            <a:extLst xmlns:a="http://schemas.openxmlformats.org/drawingml/2006/main">
              <a:ext uri="{FF2B5EF4-FFF2-40B4-BE49-F238E27FC236}">
                <a16:creationId xmlns:a16="http://schemas.microsoft.com/office/drawing/2014/main" id="{6D62CA5A-4998-43DC-8521-7B7B0992D642}"/>
              </a:ext>
            </a:extLst>
          </p:cNvPr>
          <p:cNvSpPr>
            <a:spLocks xmlns:a="http://schemas.openxmlformats.org/drawingml/2006/main" noGrp="1"/>
          </p:cNvSpPr>
          <p:nvPr/>
        </p:nvSpPr>
        <p:spPr>
          <a:xfrm xmlns:a="http://schemas.openxmlformats.org/drawingml/2006/main">
            <a:off x="10058400" y="7558088"/>
            <a:ext cx="68580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Readable Markdown in private Amazon S3</a:t>
            </a:r>
          </a:p>
        </p:txBody>
      </p:sp>
      <p:sp>
        <p:nvSpPr>
          <p:cNvPr id="17" name="text-5-NaN">
            <a:extLst xmlns:a="http://schemas.openxmlformats.org/drawingml/2006/main">
              <a:ext uri="{FF2B5EF4-FFF2-40B4-BE49-F238E27FC236}">
                <a16:creationId xmlns:a16="http://schemas.microsoft.com/office/drawing/2014/main" id="{B211BF59-22A8-4B8C-85FC-957AE5FC02C5}"/>
              </a:ext>
            </a:extLst>
          </p:cNvPr>
          <p:cNvSpPr>
            <a:spLocks xmlns:a="http://schemas.openxmlformats.org/drawingml/2006/main" noGrp="1"/>
          </p:cNvSpPr>
          <p:nvPr/>
        </p:nvSpPr>
        <p:spPr>
          <a:xfrm xmlns:a="http://schemas.openxmlformats.org/drawingml/2006/main">
            <a:off x="10058400" y="8843963"/>
            <a:ext cx="6858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8CB7F0"/>
                </a:solidFill>
                <a:latin typeface="Archivo"/>
                <a:ea typeface="Archivo"/>
                <a:cs typeface="Archivo"/>
              </a:defRPr>
            </a:pPr>
            <a:r>
              <a:rPr sz="2363" b="0">
                <a:solidFill>
                  <a:srgbClr val="8CB7F0"/>
                </a:solidFill>
                <a:latin typeface="Archivo"/>
                <a:ea typeface="Archivo"/>
                <a:cs typeface="Archivo"/>
              </a:rPr>
              <a:t>Obsidian syncs directly with the same S3 Markdown.</a:t>
            </a:r>
          </a:p>
        </p:txBody>
      </p:sp>
    </p:spTree>
    <p:extLst>
      <p:ext uri="{BB962C8B-B14F-4D97-AF65-F5344CB8AC3E}">
        <p14:creationId xmlns:p14="http://schemas.microsoft.com/office/powerpoint/2010/main" val="464034150"/>
      </p:ext>
    </p:extLst>
  </p:cSld>
</p:sld>
</file>

<file path=ppt/slides/slide6.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13" name="text-6-NaN">
            <a:extLst xmlns:a="http://schemas.openxmlformats.org/drawingml/2006/main">
              <a:ext uri="{FF2B5EF4-FFF2-40B4-BE49-F238E27FC236}">
                <a16:creationId xmlns:a16="http://schemas.microsoft.com/office/drawing/2014/main" id="{C8A15FE3-6718-4EE2-8A25-B101A78A146D}"/>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Switch clients, keep the context</a:t>
            </a:r>
          </a:p>
        </p:txBody>
      </p:sp>
      <p:sp>
        <p:nvSpPr>
          <p:cNvPr id="2" name="">
            <a:extLst xmlns:a="http://schemas.openxmlformats.org/drawingml/2006/main">
              <a:ext uri="{FF2B5EF4-FFF2-40B4-BE49-F238E27FC236}">
                <a16:creationId xmlns:a16="http://schemas.microsoft.com/office/drawing/2014/main" id="{2D939956-5D52-47A3-A61F-53F50FC04ED6}"/>
              </a:ext>
            </a:extLst>
          </p:cNvPr>
          <p:cNvSpPr>
            <a:spLocks xmlns:a="http://schemas.openxmlformats.org/drawingml/2006/main" noGrp="1"/>
          </p:cNvSpPr>
          <p:nvPr/>
        </p:nvSpPr>
        <p:spPr>
          <a:xfrm xmlns:a="http://schemas.openxmlformats.org/drawingml/2006/main">
            <a:off x="1143000" y="290036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3" name="text-6-NaN">
            <a:extLst xmlns:a="http://schemas.openxmlformats.org/drawingml/2006/main">
              <a:ext uri="{FF2B5EF4-FFF2-40B4-BE49-F238E27FC236}">
                <a16:creationId xmlns:a16="http://schemas.microsoft.com/office/drawing/2014/main" id="{6A2AA222-297D-4A0A-B849-0622E228CBC4}"/>
              </a:ext>
            </a:extLst>
          </p:cNvPr>
          <p:cNvSpPr>
            <a:spLocks xmlns:a="http://schemas.openxmlformats.org/drawingml/2006/main" noGrp="1"/>
          </p:cNvSpPr>
          <p:nvPr/>
        </p:nvSpPr>
        <p:spPr>
          <a:xfrm xmlns:a="http://schemas.openxmlformats.org/drawingml/2006/main">
            <a:off x="1143000" y="3300413"/>
            <a:ext cx="1385888"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63" b="0">
                <a:solidFill>
                  <a:srgbClr val="6EA8FF"/>
                </a:solidFill>
                <a:latin typeface="JetBrains Mono"/>
                <a:ea typeface="JetBrains Mono"/>
                <a:cs typeface="JetBrains Mono"/>
              </a:defRPr>
            </a:pPr>
            <a:r>
              <a:rPr sz="4163" b="0">
                <a:solidFill>
                  <a:srgbClr val="6EA8FF"/>
                </a:solidFill>
                <a:latin typeface="JetBrains Mono"/>
                <a:ea typeface="JetBrains Mono"/>
                <a:cs typeface="JetBrains Mono"/>
              </a:rPr>
              <a:t>01</a:t>
            </a:r>
          </a:p>
        </p:txBody>
      </p:sp>
      <p:sp>
        <p:nvSpPr>
          <p:cNvPr id="4" name="text-6-NaN">
            <a:extLst xmlns:a="http://schemas.openxmlformats.org/drawingml/2006/main">
              <a:ext uri="{FF2B5EF4-FFF2-40B4-BE49-F238E27FC236}">
                <a16:creationId xmlns:a16="http://schemas.microsoft.com/office/drawing/2014/main" id="{90E5187C-93D5-41DD-BC88-CE465AEBC7F7}"/>
              </a:ext>
            </a:extLst>
          </p:cNvPr>
          <p:cNvSpPr>
            <a:spLocks xmlns:a="http://schemas.openxmlformats.org/drawingml/2006/main" noGrp="1"/>
          </p:cNvSpPr>
          <p:nvPr/>
        </p:nvSpPr>
        <p:spPr>
          <a:xfrm xmlns:a="http://schemas.openxmlformats.org/drawingml/2006/main">
            <a:off x="2886075" y="3300413"/>
            <a:ext cx="140017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63" b="1">
                <a:solidFill>
                  <a:srgbClr val="EAF1FB"/>
                </a:solidFill>
                <a:latin typeface="Chakra Petch"/>
                <a:ea typeface="Chakra Petch"/>
                <a:cs typeface="Chakra Petch"/>
              </a:defRPr>
            </a:pPr>
            <a:r>
              <a:rPr sz="4163" b="1">
                <a:solidFill>
                  <a:srgbClr val="EAF1FB"/>
                </a:solidFill>
                <a:latin typeface="Chakra Petch"/>
                <a:ea typeface="Chakra Petch"/>
                <a:cs typeface="Chakra Petch"/>
              </a:rPr>
              <a:t>Keep the vault in your AWS account</a:t>
            </a:r>
          </a:p>
        </p:txBody>
      </p:sp>
      <p:sp>
        <p:nvSpPr>
          <p:cNvPr id="5" name="">
            <a:extLst xmlns:a="http://schemas.openxmlformats.org/drawingml/2006/main">
              <a:ext uri="{FF2B5EF4-FFF2-40B4-BE49-F238E27FC236}">
                <a16:creationId xmlns:a16="http://schemas.microsoft.com/office/drawing/2014/main" id="{C305ED0B-BEA1-4D7D-A638-030CE9D08C8D}"/>
              </a:ext>
            </a:extLst>
          </p:cNvPr>
          <p:cNvSpPr>
            <a:spLocks xmlns:a="http://schemas.openxmlformats.org/drawingml/2006/main" noGrp="1"/>
          </p:cNvSpPr>
          <p:nvPr/>
        </p:nvSpPr>
        <p:spPr>
          <a:xfrm xmlns:a="http://schemas.openxmlformats.org/drawingml/2006/main">
            <a:off x="1143000" y="470058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6" name="text-6-NaN">
            <a:extLst xmlns:a="http://schemas.openxmlformats.org/drawingml/2006/main">
              <a:ext uri="{FF2B5EF4-FFF2-40B4-BE49-F238E27FC236}">
                <a16:creationId xmlns:a16="http://schemas.microsoft.com/office/drawing/2014/main" id="{012982FE-B09B-4117-876D-A815C03606DA}"/>
              </a:ext>
            </a:extLst>
          </p:cNvPr>
          <p:cNvSpPr>
            <a:spLocks xmlns:a="http://schemas.openxmlformats.org/drawingml/2006/main" noGrp="1"/>
          </p:cNvSpPr>
          <p:nvPr/>
        </p:nvSpPr>
        <p:spPr>
          <a:xfrm xmlns:a="http://schemas.openxmlformats.org/drawingml/2006/main">
            <a:off x="1143000" y="5100638"/>
            <a:ext cx="1385888"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63" b="0">
                <a:solidFill>
                  <a:srgbClr val="6EA8FF"/>
                </a:solidFill>
                <a:latin typeface="JetBrains Mono"/>
                <a:ea typeface="JetBrains Mono"/>
                <a:cs typeface="JetBrains Mono"/>
              </a:defRPr>
            </a:pPr>
            <a:r>
              <a:rPr sz="4163" b="0">
                <a:solidFill>
                  <a:srgbClr val="6EA8FF"/>
                </a:solidFill>
                <a:latin typeface="JetBrains Mono"/>
                <a:ea typeface="JetBrains Mono"/>
                <a:cs typeface="JetBrains Mono"/>
              </a:rPr>
              <a:t>02</a:t>
            </a:r>
          </a:p>
        </p:txBody>
      </p:sp>
      <p:sp>
        <p:nvSpPr>
          <p:cNvPr id="7" name="text-6-NaN">
            <a:extLst xmlns:a="http://schemas.openxmlformats.org/drawingml/2006/main">
              <a:ext uri="{FF2B5EF4-FFF2-40B4-BE49-F238E27FC236}">
                <a16:creationId xmlns:a16="http://schemas.microsoft.com/office/drawing/2014/main" id="{BA66BEF4-2D5B-47F7-9412-08967E078207}"/>
              </a:ext>
            </a:extLst>
          </p:cNvPr>
          <p:cNvSpPr>
            <a:spLocks xmlns:a="http://schemas.openxmlformats.org/drawingml/2006/main" noGrp="1"/>
          </p:cNvSpPr>
          <p:nvPr/>
        </p:nvSpPr>
        <p:spPr>
          <a:xfrm xmlns:a="http://schemas.openxmlformats.org/drawingml/2006/main">
            <a:off x="2886075" y="5100638"/>
            <a:ext cx="140017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63" b="1">
                <a:solidFill>
                  <a:srgbClr val="EAF1FB"/>
                </a:solidFill>
                <a:latin typeface="Chakra Petch"/>
                <a:ea typeface="Chakra Petch"/>
                <a:cs typeface="Chakra Petch"/>
              </a:defRPr>
            </a:pPr>
            <a:r>
              <a:rPr sz="4163" b="1">
                <a:solidFill>
                  <a:srgbClr val="EAF1FB"/>
                </a:solidFill>
                <a:latin typeface="Chakra Petch"/>
                <a:ea typeface="Chakra Petch"/>
                <a:cs typeface="Chakra Petch"/>
              </a:rPr>
              <a:t>Connect another MCP-capable client</a:t>
            </a:r>
          </a:p>
        </p:txBody>
      </p:sp>
      <p:sp>
        <p:nvSpPr>
          <p:cNvPr id="8" name="">
            <a:extLst xmlns:a="http://schemas.openxmlformats.org/drawingml/2006/main">
              <a:ext uri="{FF2B5EF4-FFF2-40B4-BE49-F238E27FC236}">
                <a16:creationId xmlns:a16="http://schemas.microsoft.com/office/drawing/2014/main" id="{FDC81828-D8E5-4464-88AC-F9B14D799B11}"/>
              </a:ext>
            </a:extLst>
          </p:cNvPr>
          <p:cNvSpPr>
            <a:spLocks xmlns:a="http://schemas.openxmlformats.org/drawingml/2006/main" noGrp="1"/>
          </p:cNvSpPr>
          <p:nvPr/>
        </p:nvSpPr>
        <p:spPr>
          <a:xfrm xmlns:a="http://schemas.openxmlformats.org/drawingml/2006/main">
            <a:off x="1143000" y="65008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9" name="text-6-NaN">
            <a:extLst xmlns:a="http://schemas.openxmlformats.org/drawingml/2006/main">
              <a:ext uri="{FF2B5EF4-FFF2-40B4-BE49-F238E27FC236}">
                <a16:creationId xmlns:a16="http://schemas.microsoft.com/office/drawing/2014/main" id="{62B470BC-4DFD-4E4B-B74D-0CF243D33DB5}"/>
              </a:ext>
            </a:extLst>
          </p:cNvPr>
          <p:cNvSpPr>
            <a:spLocks xmlns:a="http://schemas.openxmlformats.org/drawingml/2006/main" noGrp="1"/>
          </p:cNvSpPr>
          <p:nvPr/>
        </p:nvSpPr>
        <p:spPr>
          <a:xfrm xmlns:a="http://schemas.openxmlformats.org/drawingml/2006/main">
            <a:off x="1143000" y="6900863"/>
            <a:ext cx="1385888"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63" b="0">
                <a:solidFill>
                  <a:srgbClr val="6EA8FF"/>
                </a:solidFill>
                <a:latin typeface="JetBrains Mono"/>
                <a:ea typeface="JetBrains Mono"/>
                <a:cs typeface="JetBrains Mono"/>
              </a:defRPr>
            </a:pPr>
            <a:r>
              <a:rPr sz="4163" b="0">
                <a:solidFill>
                  <a:srgbClr val="6EA8FF"/>
                </a:solidFill>
                <a:latin typeface="JetBrains Mono"/>
                <a:ea typeface="JetBrains Mono"/>
                <a:cs typeface="JetBrains Mono"/>
              </a:rPr>
              <a:t>03</a:t>
            </a:r>
          </a:p>
        </p:txBody>
      </p:sp>
      <p:sp>
        <p:nvSpPr>
          <p:cNvPr id="10" name="text-6-NaN">
            <a:extLst xmlns:a="http://schemas.openxmlformats.org/drawingml/2006/main">
              <a:ext uri="{FF2B5EF4-FFF2-40B4-BE49-F238E27FC236}">
                <a16:creationId xmlns:a16="http://schemas.microsoft.com/office/drawing/2014/main" id="{911461CF-A3D5-4253-9423-AB7D685BB1B1}"/>
              </a:ext>
            </a:extLst>
          </p:cNvPr>
          <p:cNvSpPr>
            <a:spLocks xmlns:a="http://schemas.openxmlformats.org/drawingml/2006/main" noGrp="1"/>
          </p:cNvSpPr>
          <p:nvPr/>
        </p:nvSpPr>
        <p:spPr>
          <a:xfrm xmlns:a="http://schemas.openxmlformats.org/drawingml/2006/main">
            <a:off x="2886075" y="6900863"/>
            <a:ext cx="140017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63" b="1">
                <a:solidFill>
                  <a:srgbClr val="EAF1FB"/>
                </a:solidFill>
                <a:latin typeface="Chakra Petch"/>
                <a:ea typeface="Chakra Petch"/>
                <a:cs typeface="Chakra Petch"/>
              </a:defRPr>
            </a:pPr>
            <a:r>
              <a:rPr sz="4163" b="1">
                <a:solidFill>
                  <a:srgbClr val="EAF1FB"/>
                </a:solidFill>
                <a:latin typeface="Chakra Petch"/>
                <a:ea typeface="Chakra Petch"/>
                <a:cs typeface="Chakra Petch"/>
              </a:rPr>
              <a:t>Continue from the same Markdown</a:t>
            </a:r>
          </a:p>
        </p:txBody>
      </p:sp>
      <p:sp>
        <p:nvSpPr>
          <p:cNvPr id="11" name="">
            <a:extLst xmlns:a="http://schemas.openxmlformats.org/drawingml/2006/main">
              <a:ext uri="{FF2B5EF4-FFF2-40B4-BE49-F238E27FC236}">
                <a16:creationId xmlns:a16="http://schemas.microsoft.com/office/drawing/2014/main" id="{C3E1DF52-A9E9-4C22-9052-8A6F8688847A}"/>
              </a:ext>
            </a:extLst>
          </p:cNvPr>
          <p:cNvSpPr>
            <a:spLocks xmlns:a="http://schemas.openxmlformats.org/drawingml/2006/main" noGrp="1"/>
          </p:cNvSpPr>
          <p:nvPr/>
        </p:nvSpPr>
        <p:spPr>
          <a:xfrm xmlns:a="http://schemas.openxmlformats.org/drawingml/2006/main">
            <a:off x="1143000" y="830103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2" name="text-6-NaN">
            <a:extLst xmlns:a="http://schemas.openxmlformats.org/drawingml/2006/main">
              <a:ext uri="{FF2B5EF4-FFF2-40B4-BE49-F238E27FC236}">
                <a16:creationId xmlns:a16="http://schemas.microsoft.com/office/drawing/2014/main" id="{076A4987-835A-4C54-90DF-EBA2C5B52AC5}"/>
              </a:ext>
            </a:extLst>
          </p:cNvPr>
          <p:cNvSpPr>
            <a:spLocks xmlns:a="http://schemas.openxmlformats.org/drawingml/2006/main" noGrp="1"/>
          </p:cNvSpPr>
          <p:nvPr/>
        </p:nvSpPr>
        <p:spPr>
          <a:xfrm xmlns:a="http://schemas.openxmlformats.org/drawingml/2006/main">
            <a:off x="1143000" y="8701088"/>
            <a:ext cx="15430500"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8CB7F0"/>
                </a:solidFill>
                <a:latin typeface="Archivo"/>
                <a:ea typeface="Archivo"/>
                <a:cs typeface="Archivo"/>
              </a:defRPr>
            </a:pPr>
            <a:r>
              <a:rPr sz="2700" b="0">
                <a:solidFill>
                  <a:srgbClr val="8CB7F0"/>
                </a:solidFill>
                <a:latin typeface="Archivo"/>
                <a:ea typeface="Archivo"/>
                <a:cs typeface="Archivo"/>
              </a:rPr>
              <a:t>I moved from Claude to OpenAI without rebuilding my notes.</a:t>
            </a:r>
          </a:p>
        </p:txBody>
      </p:sp>
    </p:spTree>
    <p:extLst>
      <p:ext uri="{BB962C8B-B14F-4D97-AF65-F5344CB8AC3E}">
        <p14:creationId xmlns:p14="http://schemas.microsoft.com/office/powerpoint/2010/main" val="1185112955"/>
      </p:ext>
    </p:extLst>
  </p:cSld>
</p:sld>
</file>

<file path=ppt/slides/slide7.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5" name="text-7-NaN">
            <a:extLst xmlns:a="http://schemas.openxmlformats.org/drawingml/2006/main">
              <a:ext uri="{FF2B5EF4-FFF2-40B4-BE49-F238E27FC236}">
                <a16:creationId xmlns:a16="http://schemas.microsoft.com/office/drawing/2014/main" id="{66FEF8DB-7832-48F7-9CC4-7DD0AAAA1114}"/>
              </a:ext>
            </a:extLst>
          </p:cNvPr>
          <p:cNvSpPr>
            <a:spLocks xmlns:a="http://schemas.openxmlformats.org/drawingml/2006/main" noGrp="1"/>
          </p:cNvSpPr>
          <p:nvPr/>
        </p:nvSpPr>
        <p:spPr>
          <a:xfrm xmlns:a="http://schemas.openxmlformats.org/drawingml/2006/main">
            <a:off x="1143000" y="2957513"/>
            <a:ext cx="7858125" cy="5000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THE ANALOGY</a:t>
            </a:r>
          </a:p>
        </p:txBody>
      </p:sp>
      <p:sp>
        <p:nvSpPr>
          <p:cNvPr id="2" name="text-7-NaN">
            <a:extLst xmlns:a="http://schemas.openxmlformats.org/drawingml/2006/main">
              <a:ext uri="{FF2B5EF4-FFF2-40B4-BE49-F238E27FC236}">
                <a16:creationId xmlns:a16="http://schemas.microsoft.com/office/drawing/2014/main" id="{7719EFFA-21CF-45C9-AB3E-9BE115CC0F6A}"/>
              </a:ext>
            </a:extLst>
          </p:cNvPr>
          <p:cNvSpPr>
            <a:spLocks xmlns:a="http://schemas.openxmlformats.org/drawingml/2006/main" noGrp="1"/>
          </p:cNvSpPr>
          <p:nvPr/>
        </p:nvSpPr>
        <p:spPr>
          <a:xfrm xmlns:a="http://schemas.openxmlformats.org/drawingml/2006/main">
            <a:off x="1143000" y="3814763"/>
            <a:ext cx="15716250" cy="16144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6300" b="1">
                <a:solidFill>
                  <a:srgbClr val="EAF1FB"/>
                </a:solidFill>
                <a:latin typeface="Chakra Petch"/>
                <a:ea typeface="Chakra Petch"/>
                <a:cs typeface="Chakra Petch"/>
              </a:defRPr>
            </a:pPr>
            <a:r>
              <a:rPr sz="6300" b="1">
                <a:solidFill>
                  <a:srgbClr val="EAF1FB"/>
                </a:solidFill>
                <a:latin typeface="Chakra Petch"/>
                <a:ea typeface="Chakra Petch"/>
                <a:cs typeface="Chakra Petch"/>
              </a:rPr>
              <a:t>The MCP server is the librarian</a:t>
            </a:r>
          </a:p>
        </p:txBody>
      </p:sp>
      <p:sp>
        <p:nvSpPr>
          <p:cNvPr id="3" name="text-7-NaN">
            <a:extLst xmlns:a="http://schemas.openxmlformats.org/drawingml/2006/main">
              <a:ext uri="{FF2B5EF4-FFF2-40B4-BE49-F238E27FC236}">
                <a16:creationId xmlns:a16="http://schemas.microsoft.com/office/drawing/2014/main" id="{8F077FCD-399F-447D-8F2D-E8135D3195CE}"/>
              </a:ext>
            </a:extLst>
          </p:cNvPr>
          <p:cNvSpPr>
            <a:spLocks xmlns:a="http://schemas.openxmlformats.org/drawingml/2006/main" noGrp="1"/>
          </p:cNvSpPr>
          <p:nvPr/>
        </p:nvSpPr>
        <p:spPr>
          <a:xfrm xmlns:a="http://schemas.openxmlformats.org/drawingml/2006/main">
            <a:off x="1143000" y="5857875"/>
            <a:ext cx="15144750" cy="1685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D6E6FB"/>
                </a:solidFill>
                <a:latin typeface="Archivo"/>
                <a:ea typeface="Archivo"/>
                <a:cs typeface="Archivo"/>
              </a:defRPr>
            </a:pPr>
            <a:r>
              <a:rPr sz="3150" b="0">
                <a:solidFill>
                  <a:srgbClr val="D6E6FB"/>
                </a:solidFill>
                <a:latin typeface="Archivo"/>
                <a:ea typeface="Archivo"/>
                <a:cs typeface="Archivo"/>
              </a:rPr>
              <a:t>The vault holds the books. The AI client asks the server to find, read, or file something.</a:t>
            </a:r>
          </a:p>
        </p:txBody>
      </p:sp>
      <p:sp>
        <p:nvSpPr>
          <p:cNvPr id="4" name="text-7-NaN">
            <a:extLst xmlns:a="http://schemas.openxmlformats.org/drawingml/2006/main">
              <a:ext uri="{FF2B5EF4-FFF2-40B4-BE49-F238E27FC236}">
                <a16:creationId xmlns:a16="http://schemas.microsoft.com/office/drawing/2014/main" id="{A2F33772-12C9-4316-BE8F-F02FE0E4394D}"/>
              </a:ext>
            </a:extLst>
          </p:cNvPr>
          <p:cNvSpPr>
            <a:spLocks xmlns:a="http://schemas.openxmlformats.org/drawingml/2006/main" noGrp="1"/>
          </p:cNvSpPr>
          <p:nvPr/>
        </p:nvSpPr>
        <p:spPr>
          <a:xfrm xmlns:a="http://schemas.openxmlformats.org/drawingml/2006/main">
            <a:off x="1143000" y="8115300"/>
            <a:ext cx="15430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13" b="0">
                <a:solidFill>
                  <a:srgbClr val="8CB7F0"/>
                </a:solidFill>
                <a:latin typeface="Archivo"/>
                <a:ea typeface="Archivo"/>
                <a:cs typeface="Archivo"/>
              </a:defRPr>
            </a:pPr>
            <a:r>
              <a:rPr sz="2813" b="0">
                <a:solidFill>
                  <a:srgbClr val="8CB7F0"/>
                </a:solidFill>
                <a:latin typeface="Archivo"/>
                <a:ea typeface="Archivo"/>
                <a:cs typeface="Archivo"/>
              </a:rPr>
              <a:t>MCP is the common language for that request.</a:t>
            </a:r>
          </a:p>
        </p:txBody>
      </p:sp>
    </p:spTree>
    <p:extLst>
      <p:ext uri="{BB962C8B-B14F-4D97-AF65-F5344CB8AC3E}">
        <p14:creationId xmlns:p14="http://schemas.microsoft.com/office/powerpoint/2010/main" val="1196302899"/>
      </p:ext>
    </p:extLst>
  </p:cSld>
</p:sld>
</file>

<file path=ppt/slides/slide8.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19" name="text-8-NaN">
            <a:extLst xmlns:a="http://schemas.openxmlformats.org/drawingml/2006/main">
              <a:ext uri="{FF2B5EF4-FFF2-40B4-BE49-F238E27FC236}">
                <a16:creationId xmlns:a16="http://schemas.microsoft.com/office/drawing/2014/main" id="{7E69094A-C566-4FD1-98AC-C437F92A3349}"/>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The client discovers tools</a:t>
            </a:r>
          </a:p>
        </p:txBody>
      </p:sp>
      <p:sp>
        <p:nvSpPr>
          <p:cNvPr id="2" name="text-8-NaN">
            <a:extLst xmlns:a="http://schemas.openxmlformats.org/drawingml/2006/main">
              <a:ext uri="{FF2B5EF4-FFF2-40B4-BE49-F238E27FC236}">
                <a16:creationId xmlns:a16="http://schemas.microsoft.com/office/drawing/2014/main" id="{4B9DFAE7-6CF9-4F95-A790-07D51CBFF853}"/>
              </a:ext>
            </a:extLst>
          </p:cNvPr>
          <p:cNvSpPr>
            <a:spLocks xmlns:a="http://schemas.openxmlformats.org/drawingml/2006/main" noGrp="1"/>
          </p:cNvSpPr>
          <p:nvPr/>
        </p:nvSpPr>
        <p:spPr>
          <a:xfrm xmlns:a="http://schemas.openxmlformats.org/drawingml/2006/main">
            <a:off x="1143000" y="2514600"/>
            <a:ext cx="8858250" cy="11287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6188" b="0">
                <a:solidFill>
                  <a:srgbClr val="6EA8FF"/>
                </a:solidFill>
                <a:latin typeface="JetBrains Mono"/>
                <a:ea typeface="JetBrains Mono"/>
                <a:cs typeface="JetBrains Mono"/>
              </a:defRPr>
            </a:pPr>
            <a:r>
              <a:rPr sz="6188" b="0">
                <a:solidFill>
                  <a:srgbClr val="6EA8FF"/>
                </a:solidFill>
                <a:latin typeface="JetBrains Mono"/>
                <a:ea typeface="JetBrains Mono"/>
                <a:cs typeface="JetBrains Mono"/>
              </a:rPr>
              <a:t>tools/list</a:t>
            </a:r>
          </a:p>
        </p:txBody>
      </p:sp>
      <p:sp>
        <p:nvSpPr>
          <p:cNvPr id="3" name="text-8-NaN">
            <a:extLst xmlns:a="http://schemas.openxmlformats.org/drawingml/2006/main">
              <a:ext uri="{FF2B5EF4-FFF2-40B4-BE49-F238E27FC236}">
                <a16:creationId xmlns:a16="http://schemas.microsoft.com/office/drawing/2014/main" id="{8EB6119D-795C-43C3-B5F7-A35EAEC434F5}"/>
              </a:ext>
            </a:extLst>
          </p:cNvPr>
          <p:cNvSpPr>
            <a:spLocks xmlns:a="http://schemas.openxmlformats.org/drawingml/2006/main" noGrp="1"/>
          </p:cNvSpPr>
          <p:nvPr/>
        </p:nvSpPr>
        <p:spPr>
          <a:xfrm xmlns:a="http://schemas.openxmlformats.org/drawingml/2006/main">
            <a:off x="1143000" y="3629025"/>
            <a:ext cx="9072563"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813" b="0">
                <a:solidFill>
                  <a:srgbClr val="D6E6FB"/>
                </a:solidFill>
                <a:latin typeface="Archivo"/>
                <a:ea typeface="Archivo"/>
                <a:cs typeface="Archivo"/>
              </a:defRPr>
            </a:pPr>
            <a:r>
              <a:rPr sz="2813" b="0">
                <a:solidFill>
                  <a:srgbClr val="D6E6FB"/>
                </a:solidFill>
                <a:latin typeface="Archivo"/>
                <a:ea typeface="Archivo"/>
                <a:cs typeface="Archivo"/>
              </a:rPr>
              <a:t>The server describes the tools it offers.</a:t>
            </a:r>
          </a:p>
        </p:txBody>
      </p:sp>
      <p:sp>
        <p:nvSpPr>
          <p:cNvPr id="4" name="">
            <a:extLst xmlns:a="http://schemas.openxmlformats.org/drawingml/2006/main">
              <a:ext uri="{FF2B5EF4-FFF2-40B4-BE49-F238E27FC236}">
                <a16:creationId xmlns:a16="http://schemas.microsoft.com/office/drawing/2014/main" id="{709FD16F-9A91-45E5-82DC-922515254A82}"/>
              </a:ext>
            </a:extLst>
          </p:cNvPr>
          <p:cNvSpPr>
            <a:spLocks xmlns:a="http://schemas.openxmlformats.org/drawingml/2006/main" noGrp="1"/>
          </p:cNvSpPr>
          <p:nvPr/>
        </p:nvSpPr>
        <p:spPr>
          <a:xfrm xmlns:a="http://schemas.openxmlformats.org/drawingml/2006/main">
            <a:off x="1100138" y="4614863"/>
            <a:ext cx="9229725" cy="4200525"/>
          </a:xfrm>
          <a:prstGeom xmlns:a="http://schemas.openxmlformats.org/drawingml/2006/main" prst="rect">
            <a:avLst/>
          </a:prstGeom>
          <a:solidFill xmlns:a="http://schemas.openxmlformats.org/drawingml/2006/main">
            <a:srgbClr val="060F28"/>
          </a:solidFill>
          <a:ln xmlns:a="http://schemas.openxmlformats.org/drawingml/2006/main" w="14288">
            <a:solidFill>
              <a:srgbClr val="123FA6"/>
            </a:solid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0a9ca8de7fc45d3"/>
          <a:stretch xmlns:a="http://schemas.openxmlformats.org/drawingml/2006/main"/>
        </p:blipFill>
        <p:spPr>
          <a:xfrm xmlns:a="http://schemas.openxmlformats.org/drawingml/2006/main">
            <a:off x="1144279" y="4657725"/>
            <a:ext cx="9141443" cy="4086225"/>
          </a:xfrm>
          <a:prstGeom xmlns:a="http://schemas.openxmlformats.org/drawingml/2006/main" prst="rect">
            <a:avLst/>
          </a:prstGeom>
        </p:spPr>
      </p:pic>
      <p:sp>
        <p:nvSpPr>
          <p:cNvPr id="6" name="text-8-NaN">
            <a:extLst xmlns:a="http://schemas.openxmlformats.org/drawingml/2006/main">
              <a:ext uri="{FF2B5EF4-FFF2-40B4-BE49-F238E27FC236}">
                <a16:creationId xmlns:a16="http://schemas.microsoft.com/office/drawing/2014/main" id="{9F56E302-C6DD-4498-A725-6F7471CEF1FE}"/>
              </a:ext>
            </a:extLst>
          </p:cNvPr>
          <p:cNvSpPr>
            <a:spLocks xmlns:a="http://schemas.openxmlformats.org/drawingml/2006/main" noGrp="1"/>
          </p:cNvSpPr>
          <p:nvPr/>
        </p:nvSpPr>
        <p:spPr>
          <a:xfrm xmlns:a="http://schemas.openxmlformats.org/drawingml/2006/main">
            <a:off x="1143000" y="8943975"/>
            <a:ext cx="9286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6EA8FF"/>
                </a:solidFill>
                <a:latin typeface="JetBrains Mono"/>
                <a:ea typeface="JetBrains Mono"/>
                <a:cs typeface="JetBrains Mono"/>
              </a:defRPr>
            </a:pPr>
            <a:r>
              <a:rPr sz="1800" b="0">
                <a:solidFill>
                  <a:srgbClr val="6EA8FF"/>
                </a:solidFill>
                <a:latin typeface="JetBrains Mono"/>
                <a:ea typeface="JetBrains Mono"/>
                <a:cs typeface="JetBrains Mono"/>
              </a:rPr>
              <a:t>REAL CLAUDE WEB CAPTURE · 12 CONNECTED TOOLS</a:t>
            </a:r>
          </a:p>
        </p:txBody>
      </p:sp>
      <p:sp>
        <p:nvSpPr>
          <p:cNvPr id="7" name="text-8-NaN">
            <a:extLst xmlns:a="http://schemas.openxmlformats.org/drawingml/2006/main">
              <a:ext uri="{FF2B5EF4-FFF2-40B4-BE49-F238E27FC236}">
                <a16:creationId xmlns:a16="http://schemas.microsoft.com/office/drawing/2014/main" id="{6B886E17-2F68-42BC-BE99-21AA6A55AEDA}"/>
              </a:ext>
            </a:extLst>
          </p:cNvPr>
          <p:cNvSpPr>
            <a:spLocks xmlns:a="http://schemas.openxmlformats.org/drawingml/2006/main" noGrp="1"/>
          </p:cNvSpPr>
          <p:nvPr/>
        </p:nvSpPr>
        <p:spPr>
          <a:xfrm xmlns:a="http://schemas.openxmlformats.org/drawingml/2006/main">
            <a:off x="1143000" y="9429750"/>
            <a:ext cx="9286875"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8CB7F0"/>
                </a:solidFill>
                <a:latin typeface="Archivo"/>
                <a:ea typeface="Archivo"/>
                <a:cs typeface="Archivo"/>
              </a:defRPr>
            </a:pPr>
            <a:r>
              <a:rPr sz="1913" b="0">
                <a:solidFill>
                  <a:srgbClr val="8CB7F0"/>
                </a:solidFill>
                <a:latin typeface="Archivo"/>
                <a:ea typeface="Archivo"/>
                <a:cs typeface="Archivo"/>
              </a:rPr>
              <a:t>Review write and delete permissions before use.</a:t>
            </a:r>
          </a:p>
        </p:txBody>
      </p:sp>
      <p:sp>
        <p:nvSpPr>
          <p:cNvPr id="8" name="text-8-NaN">
            <a:extLst xmlns:a="http://schemas.openxmlformats.org/drawingml/2006/main">
              <a:ext uri="{FF2B5EF4-FFF2-40B4-BE49-F238E27FC236}">
                <a16:creationId xmlns:a16="http://schemas.microsoft.com/office/drawing/2014/main" id="{52BB478B-47E0-4D6A-BA74-D5451F6D7D7F}"/>
              </a:ext>
            </a:extLst>
          </p:cNvPr>
          <p:cNvSpPr>
            <a:spLocks xmlns:a="http://schemas.openxmlformats.org/drawingml/2006/main" noGrp="1"/>
          </p:cNvSpPr>
          <p:nvPr/>
        </p:nvSpPr>
        <p:spPr>
          <a:xfrm xmlns:a="http://schemas.openxmlformats.org/drawingml/2006/main">
            <a:off x="10929938" y="2614613"/>
            <a:ext cx="60007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ONE TOOL CONTRACT</a:t>
            </a:r>
          </a:p>
        </p:txBody>
      </p:sp>
      <p:sp>
        <p:nvSpPr>
          <p:cNvPr id="9" name="text-8-NaN">
            <a:extLst xmlns:a="http://schemas.openxmlformats.org/drawingml/2006/main">
              <a:ext uri="{FF2B5EF4-FFF2-40B4-BE49-F238E27FC236}">
                <a16:creationId xmlns:a16="http://schemas.microsoft.com/office/drawing/2014/main" id="{1D6DE9C3-FDE1-4443-BB7A-0D5ADF8EEA02}"/>
              </a:ext>
            </a:extLst>
          </p:cNvPr>
          <p:cNvSpPr>
            <a:spLocks xmlns:a="http://schemas.openxmlformats.org/drawingml/2006/main" noGrp="1"/>
          </p:cNvSpPr>
          <p:nvPr/>
        </p:nvSpPr>
        <p:spPr>
          <a:xfrm xmlns:a="http://schemas.openxmlformats.org/drawingml/2006/main">
            <a:off x="10929938" y="3114675"/>
            <a:ext cx="6000750" cy="8143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050" b="1">
                <a:solidFill>
                  <a:srgbClr val="EAF1FB"/>
                </a:solidFill>
                <a:latin typeface="Chakra Petch"/>
                <a:ea typeface="Chakra Petch"/>
                <a:cs typeface="Chakra Petch"/>
              </a:defRPr>
            </a:pPr>
            <a:r>
              <a:rPr sz="4050" b="1">
                <a:solidFill>
                  <a:srgbClr val="EAF1FB"/>
                </a:solidFill>
                <a:latin typeface="Chakra Petch"/>
                <a:ea typeface="Chakra Petch"/>
                <a:cs typeface="Chakra Petch"/>
              </a:rPr>
              <a:t>search_vault</a:t>
            </a:r>
          </a:p>
        </p:txBody>
      </p:sp>
      <p:sp>
        <p:nvSpPr>
          <p:cNvPr id="10" name="">
            <a:extLst xmlns:a="http://schemas.openxmlformats.org/drawingml/2006/main">
              <a:ext uri="{FF2B5EF4-FFF2-40B4-BE49-F238E27FC236}">
                <a16:creationId xmlns:a16="http://schemas.microsoft.com/office/drawing/2014/main" id="{5E8F6B22-3195-40D0-8310-4B199314B7B3}"/>
              </a:ext>
            </a:extLst>
          </p:cNvPr>
          <p:cNvSpPr>
            <a:spLocks xmlns:a="http://schemas.openxmlformats.org/drawingml/2006/main" noGrp="1"/>
          </p:cNvSpPr>
          <p:nvPr/>
        </p:nvSpPr>
        <p:spPr>
          <a:xfrm xmlns:a="http://schemas.openxmlformats.org/drawingml/2006/main">
            <a:off x="10929938" y="4129088"/>
            <a:ext cx="600075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1" name="text-8-NaN">
            <a:extLst xmlns:a="http://schemas.openxmlformats.org/drawingml/2006/main">
              <a:ext uri="{FF2B5EF4-FFF2-40B4-BE49-F238E27FC236}">
                <a16:creationId xmlns:a16="http://schemas.microsoft.com/office/drawing/2014/main" id="{A04C881D-06B8-4016-A7C8-6DF517EE79C7}"/>
              </a:ext>
            </a:extLst>
          </p:cNvPr>
          <p:cNvSpPr>
            <a:spLocks xmlns:a="http://schemas.openxmlformats.org/drawingml/2006/main" noGrp="1"/>
          </p:cNvSpPr>
          <p:nvPr/>
        </p:nvSpPr>
        <p:spPr>
          <a:xfrm xmlns:a="http://schemas.openxmlformats.org/drawingml/2006/main">
            <a:off x="10929938" y="4371975"/>
            <a:ext cx="6000750"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description</a:t>
            </a:r>
          </a:p>
        </p:txBody>
      </p:sp>
      <p:sp>
        <p:nvSpPr>
          <p:cNvPr id="12" name="text-8-NaN">
            <a:extLst xmlns:a="http://schemas.openxmlformats.org/drawingml/2006/main">
              <a:ext uri="{FF2B5EF4-FFF2-40B4-BE49-F238E27FC236}">
                <a16:creationId xmlns:a16="http://schemas.microsoft.com/office/drawing/2014/main" id="{97AE292F-CDFA-44CA-A763-B9EFF5C8A226}"/>
              </a:ext>
            </a:extLst>
          </p:cNvPr>
          <p:cNvSpPr>
            <a:spLocks xmlns:a="http://schemas.openxmlformats.org/drawingml/2006/main" noGrp="1"/>
          </p:cNvSpPr>
          <p:nvPr/>
        </p:nvSpPr>
        <p:spPr>
          <a:xfrm xmlns:a="http://schemas.openxmlformats.org/drawingml/2006/main">
            <a:off x="10929938" y="4829175"/>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Find text inside notes</a:t>
            </a:r>
          </a:p>
        </p:txBody>
      </p:sp>
      <p:sp>
        <p:nvSpPr>
          <p:cNvPr id="13" name="">
            <a:extLst xmlns:a="http://schemas.openxmlformats.org/drawingml/2006/main">
              <a:ext uri="{FF2B5EF4-FFF2-40B4-BE49-F238E27FC236}">
                <a16:creationId xmlns:a16="http://schemas.microsoft.com/office/drawing/2014/main" id="{63237A90-79C8-42B7-BA19-7D0B5B36CD94}"/>
              </a:ext>
            </a:extLst>
          </p:cNvPr>
          <p:cNvSpPr>
            <a:spLocks xmlns:a="http://schemas.openxmlformats.org/drawingml/2006/main" noGrp="1"/>
          </p:cNvSpPr>
          <p:nvPr/>
        </p:nvSpPr>
        <p:spPr>
          <a:xfrm xmlns:a="http://schemas.openxmlformats.org/drawingml/2006/main">
            <a:off x="10929938" y="5715000"/>
            <a:ext cx="600075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4" name="text-8-NaN">
            <a:extLst xmlns:a="http://schemas.openxmlformats.org/drawingml/2006/main">
              <a:ext uri="{FF2B5EF4-FFF2-40B4-BE49-F238E27FC236}">
                <a16:creationId xmlns:a16="http://schemas.microsoft.com/office/drawing/2014/main" id="{0644CE41-F475-4BBE-808B-CA875FA627F0}"/>
              </a:ext>
            </a:extLst>
          </p:cNvPr>
          <p:cNvSpPr>
            <a:spLocks xmlns:a="http://schemas.openxmlformats.org/drawingml/2006/main" noGrp="1"/>
          </p:cNvSpPr>
          <p:nvPr/>
        </p:nvSpPr>
        <p:spPr>
          <a:xfrm xmlns:a="http://schemas.openxmlformats.org/drawingml/2006/main">
            <a:off x="10929938" y="5957888"/>
            <a:ext cx="6000750" cy="3857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input schema (simplified)</a:t>
            </a:r>
          </a:p>
        </p:txBody>
      </p:sp>
      <p:sp>
        <p:nvSpPr>
          <p:cNvPr id="15" name="text-8-NaN">
            <a:extLst xmlns:a="http://schemas.openxmlformats.org/drawingml/2006/main">
              <a:ext uri="{FF2B5EF4-FFF2-40B4-BE49-F238E27FC236}">
                <a16:creationId xmlns:a16="http://schemas.microsoft.com/office/drawing/2014/main" id="{D49D4857-196F-4A37-804E-76C6E70BB77E}"/>
              </a:ext>
            </a:extLst>
          </p:cNvPr>
          <p:cNvSpPr>
            <a:spLocks xmlns:a="http://schemas.openxmlformats.org/drawingml/2006/main" noGrp="1"/>
          </p:cNvSpPr>
          <p:nvPr/>
        </p:nvSpPr>
        <p:spPr>
          <a:xfrm xmlns:a="http://schemas.openxmlformats.org/drawingml/2006/main">
            <a:off x="10929938" y="6415088"/>
            <a:ext cx="6000750"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EAF1FB"/>
                </a:solidFill>
                <a:latin typeface="JetBrains Mono"/>
                <a:ea typeface="JetBrains Mono"/>
                <a:cs typeface="JetBrains Mono"/>
              </a:defRPr>
            </a:pPr>
            <a:r>
              <a:rPr sz="2588" b="0">
                <a:solidFill>
                  <a:srgbClr val="EAF1FB"/>
                </a:solidFill>
                <a:latin typeface="JetBrains Mono"/>
                <a:ea typeface="JetBrains Mono"/>
                <a:cs typeface="JetBrains Mono"/>
              </a:rPr>
              <a:t>{ query: string }</a:t>
            </a:r>
          </a:p>
        </p:txBody>
      </p:sp>
      <p:sp>
        <p:nvSpPr>
          <p:cNvPr id="16" name="">
            <a:extLst xmlns:a="http://schemas.openxmlformats.org/drawingml/2006/main">
              <a:ext uri="{FF2B5EF4-FFF2-40B4-BE49-F238E27FC236}">
                <a16:creationId xmlns:a16="http://schemas.microsoft.com/office/drawing/2014/main" id="{237883A6-2920-483C-9DDD-581ED2FB30D3}"/>
              </a:ext>
            </a:extLst>
          </p:cNvPr>
          <p:cNvSpPr>
            <a:spLocks xmlns:a="http://schemas.openxmlformats.org/drawingml/2006/main" noGrp="1"/>
          </p:cNvSpPr>
          <p:nvPr/>
        </p:nvSpPr>
        <p:spPr>
          <a:xfrm xmlns:a="http://schemas.openxmlformats.org/drawingml/2006/main">
            <a:off x="10929938" y="7286625"/>
            <a:ext cx="600075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7" name="text-8-NaN">
            <a:extLst xmlns:a="http://schemas.openxmlformats.org/drawingml/2006/main">
              <a:ext uri="{FF2B5EF4-FFF2-40B4-BE49-F238E27FC236}">
                <a16:creationId xmlns:a16="http://schemas.microsoft.com/office/drawing/2014/main" id="{AD6E1E33-ADC0-429C-82BD-E25EB4BFB43F}"/>
              </a:ext>
            </a:extLst>
          </p:cNvPr>
          <p:cNvSpPr>
            <a:spLocks xmlns:a="http://schemas.openxmlformats.org/drawingml/2006/main" noGrp="1"/>
          </p:cNvSpPr>
          <p:nvPr/>
        </p:nvSpPr>
        <p:spPr>
          <a:xfrm xmlns:a="http://schemas.openxmlformats.org/drawingml/2006/main">
            <a:off x="10929938" y="7586663"/>
            <a:ext cx="6000750" cy="13430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The client supplies this contract alongside your message.</a:t>
            </a:r>
          </a:p>
        </p:txBody>
      </p:sp>
      <p:sp>
        <p:nvSpPr>
          <p:cNvPr id="18" name="text-8-NaN">
            <a:extLst xmlns:a="http://schemas.openxmlformats.org/drawingml/2006/main">
              <a:ext uri="{FF2B5EF4-FFF2-40B4-BE49-F238E27FC236}">
                <a16:creationId xmlns:a16="http://schemas.microsoft.com/office/drawing/2014/main" id="{D62A98A4-9C00-4AF8-9399-CA20F65B33D6}"/>
              </a:ext>
            </a:extLst>
          </p:cNvPr>
          <p:cNvSpPr>
            <a:spLocks xmlns:a="http://schemas.openxmlformats.org/drawingml/2006/main" noGrp="1"/>
          </p:cNvSpPr>
          <p:nvPr/>
        </p:nvSpPr>
        <p:spPr>
          <a:xfrm xmlns:a="http://schemas.openxmlformats.org/drawingml/2006/main">
            <a:off x="10929938" y="9101138"/>
            <a:ext cx="600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8CB7F0"/>
                </a:solidFill>
                <a:latin typeface="Archivo"/>
                <a:ea typeface="Archivo"/>
                <a:cs typeface="Archivo"/>
              </a:defRPr>
            </a:pPr>
            <a:r>
              <a:rPr sz="2025" b="0">
                <a:solidFill>
                  <a:srgbClr val="8CB7F0"/>
                </a:solidFill>
                <a:latin typeface="Archivo"/>
                <a:ea typeface="Archivo"/>
                <a:cs typeface="Archivo"/>
              </a:rPr>
              <a:t>Tool contracts contain no AWS keys or handler code.</a:t>
            </a:r>
          </a:p>
        </p:txBody>
      </p:sp>
    </p:spTree>
    <p:extLst>
      <p:ext uri="{BB962C8B-B14F-4D97-AF65-F5344CB8AC3E}">
        <p14:creationId xmlns:p14="http://schemas.microsoft.com/office/powerpoint/2010/main" val="1062446204"/>
      </p:ext>
    </p:extLst>
  </p:cSld>
</p:sld>
</file>

<file path=ppt/slides/slide9.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25" name="text-9-NaN">
            <a:extLst xmlns:a="http://schemas.openxmlformats.org/drawingml/2006/main">
              <a:ext uri="{FF2B5EF4-FFF2-40B4-BE49-F238E27FC236}">
                <a16:creationId xmlns:a16="http://schemas.microsoft.com/office/drawing/2014/main" id="{AC38C66B-0251-4EBE-BE60-73E93504BF4F}"/>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Under the hood of one tool call</a:t>
            </a:r>
          </a:p>
        </p:txBody>
      </p:sp>
      <p:sp>
        <p:nvSpPr>
          <p:cNvPr id="2" name="text-9-NaN">
            <a:extLst xmlns:a="http://schemas.openxmlformats.org/drawingml/2006/main">
              <a:ext uri="{FF2B5EF4-FFF2-40B4-BE49-F238E27FC236}">
                <a16:creationId xmlns:a16="http://schemas.microsoft.com/office/drawing/2014/main" id="{F6315847-B3C6-490C-B370-46EB73F23420}"/>
              </a:ext>
            </a:extLst>
          </p:cNvPr>
          <p:cNvSpPr>
            <a:spLocks xmlns:a="http://schemas.openxmlformats.org/drawingml/2006/main" noGrp="1"/>
          </p:cNvSpPr>
          <p:nvPr/>
        </p:nvSpPr>
        <p:spPr>
          <a:xfrm xmlns:a="http://schemas.openxmlformats.org/drawingml/2006/main">
            <a:off x="1143000" y="2428875"/>
            <a:ext cx="158591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388" b="1">
                <a:solidFill>
                  <a:srgbClr val="EAF1FB"/>
                </a:solidFill>
                <a:latin typeface="Chakra Petch"/>
                <a:ea typeface="Chakra Petch"/>
                <a:cs typeface="Chakra Petch"/>
              </a:defRPr>
            </a:pPr>
            <a:r>
              <a:rPr sz="4388" b="1">
                <a:solidFill>
                  <a:srgbClr val="EAF1FB"/>
                </a:solidFill>
                <a:latin typeface="Chakra Petch"/>
                <a:ea typeface="Chakra Petch"/>
                <a:cs typeface="Chakra Petch"/>
              </a:rPr>
              <a:t>“Find blue mango 42 in my notes.”</a:t>
            </a:r>
          </a:p>
        </p:txBody>
      </p:sp>
      <p:sp>
        <p:nvSpPr>
          <p:cNvPr id="3" name="">
            <a:extLst xmlns:a="http://schemas.openxmlformats.org/drawingml/2006/main">
              <a:ext uri="{FF2B5EF4-FFF2-40B4-BE49-F238E27FC236}">
                <a16:creationId xmlns:a16="http://schemas.microsoft.com/office/drawing/2014/main" id="{A289E61A-95B0-4544-A57A-29573A0842C4}"/>
              </a:ext>
            </a:extLst>
          </p:cNvPr>
          <p:cNvSpPr>
            <a:spLocks xmlns:a="http://schemas.openxmlformats.org/drawingml/2006/main" noGrp="1"/>
          </p:cNvSpPr>
          <p:nvPr/>
        </p:nvSpPr>
        <p:spPr>
          <a:xfrm xmlns:a="http://schemas.openxmlformats.org/drawingml/2006/main">
            <a:off x="1143000" y="38719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4" name="text-9-NaN">
            <a:extLst xmlns:a="http://schemas.openxmlformats.org/drawingml/2006/main">
              <a:ext uri="{FF2B5EF4-FFF2-40B4-BE49-F238E27FC236}">
                <a16:creationId xmlns:a16="http://schemas.microsoft.com/office/drawing/2014/main" id="{7861A0C5-11C0-49AE-A577-1F40137763E0}"/>
              </a:ext>
            </a:extLst>
          </p:cNvPr>
          <p:cNvSpPr>
            <a:spLocks xmlns:a="http://schemas.openxmlformats.org/drawingml/2006/main" noGrp="1"/>
          </p:cNvSpPr>
          <p:nvPr/>
        </p:nvSpPr>
        <p:spPr>
          <a:xfrm xmlns:a="http://schemas.openxmlformats.org/drawingml/2006/main">
            <a:off x="1143000" y="4114800"/>
            <a:ext cx="900113"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01</a:t>
            </a:r>
          </a:p>
        </p:txBody>
      </p:sp>
      <p:sp>
        <p:nvSpPr>
          <p:cNvPr id="5" name="text-9-NaN">
            <a:extLst xmlns:a="http://schemas.openxmlformats.org/drawingml/2006/main">
              <a:ext uri="{FF2B5EF4-FFF2-40B4-BE49-F238E27FC236}">
                <a16:creationId xmlns:a16="http://schemas.microsoft.com/office/drawing/2014/main" id="{089870FD-05AB-44D8-A7A7-F7C42348EB12}"/>
              </a:ext>
            </a:extLst>
          </p:cNvPr>
          <p:cNvSpPr>
            <a:spLocks xmlns:a="http://schemas.openxmlformats.org/drawingml/2006/main" noGrp="1"/>
          </p:cNvSpPr>
          <p:nvPr/>
        </p:nvSpPr>
        <p:spPr>
          <a:xfrm xmlns:a="http://schemas.openxmlformats.org/drawingml/2006/main">
            <a:off x="2528888" y="4043363"/>
            <a:ext cx="5429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1">
                <a:solidFill>
                  <a:srgbClr val="EAF1FB"/>
                </a:solidFill>
                <a:latin typeface="Chakra Petch"/>
                <a:ea typeface="Chakra Petch"/>
                <a:cs typeface="Chakra Petch"/>
              </a:defRPr>
            </a:pPr>
            <a:r>
              <a:rPr sz="2925" b="1">
                <a:solidFill>
                  <a:srgbClr val="EAF1FB"/>
                </a:solidFill>
                <a:latin typeface="Chakra Petch"/>
                <a:ea typeface="Chakra Petch"/>
                <a:cs typeface="Chakra Petch"/>
              </a:rPr>
              <a:t>Client provides</a:t>
            </a:r>
          </a:p>
        </p:txBody>
      </p:sp>
      <p:sp>
        <p:nvSpPr>
          <p:cNvPr id="6" name="text-9-NaN">
            <a:extLst xmlns:a="http://schemas.openxmlformats.org/drawingml/2006/main">
              <a:ext uri="{FF2B5EF4-FFF2-40B4-BE49-F238E27FC236}">
                <a16:creationId xmlns:a16="http://schemas.microsoft.com/office/drawing/2014/main" id="{6F313810-6A1A-4482-AAD6-E452CA7C2393}"/>
              </a:ext>
            </a:extLst>
          </p:cNvPr>
          <p:cNvSpPr>
            <a:spLocks xmlns:a="http://schemas.openxmlformats.org/drawingml/2006/main" noGrp="1"/>
          </p:cNvSpPr>
          <p:nvPr/>
        </p:nvSpPr>
        <p:spPr>
          <a:xfrm xmlns:a="http://schemas.openxmlformats.org/drawingml/2006/main">
            <a:off x="8386763" y="4129088"/>
            <a:ext cx="8572500"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D6E6FB"/>
                </a:solidFill>
                <a:latin typeface="JetBrains Mono"/>
                <a:ea typeface="JetBrains Mono"/>
                <a:cs typeface="JetBrains Mono"/>
              </a:defRPr>
            </a:pPr>
            <a:r>
              <a:rPr sz="2363" b="0">
                <a:solidFill>
                  <a:srgbClr val="D6E6FB"/>
                </a:solidFill>
                <a:latin typeface="JetBrains Mono"/>
                <a:ea typeface="JetBrains Mono"/>
                <a:cs typeface="JetBrains Mono"/>
              </a:rPr>
              <a:t>your message + tool contracts</a:t>
            </a:r>
          </a:p>
        </p:txBody>
      </p:sp>
      <p:sp>
        <p:nvSpPr>
          <p:cNvPr id="7" name="">
            <a:extLst xmlns:a="http://schemas.openxmlformats.org/drawingml/2006/main">
              <a:ext uri="{FF2B5EF4-FFF2-40B4-BE49-F238E27FC236}">
                <a16:creationId xmlns:a16="http://schemas.microsoft.com/office/drawing/2014/main" id="{5BBDE1E6-2A14-4B48-8F87-52F5FC50648F}"/>
              </a:ext>
            </a:extLst>
          </p:cNvPr>
          <p:cNvSpPr>
            <a:spLocks xmlns:a="http://schemas.openxmlformats.org/drawingml/2006/main" noGrp="1"/>
          </p:cNvSpPr>
          <p:nvPr/>
        </p:nvSpPr>
        <p:spPr>
          <a:xfrm xmlns:a="http://schemas.openxmlformats.org/drawingml/2006/main">
            <a:off x="1143000" y="49006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8" name="text-9-NaN">
            <a:extLst xmlns:a="http://schemas.openxmlformats.org/drawingml/2006/main">
              <a:ext uri="{FF2B5EF4-FFF2-40B4-BE49-F238E27FC236}">
                <a16:creationId xmlns:a16="http://schemas.microsoft.com/office/drawing/2014/main" id="{02D4123D-AE4C-4B0C-9F0E-EA6951D21361}"/>
              </a:ext>
            </a:extLst>
          </p:cNvPr>
          <p:cNvSpPr>
            <a:spLocks xmlns:a="http://schemas.openxmlformats.org/drawingml/2006/main" noGrp="1"/>
          </p:cNvSpPr>
          <p:nvPr/>
        </p:nvSpPr>
        <p:spPr>
          <a:xfrm xmlns:a="http://schemas.openxmlformats.org/drawingml/2006/main">
            <a:off x="1143000" y="5143500"/>
            <a:ext cx="900113"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02</a:t>
            </a:r>
          </a:p>
        </p:txBody>
      </p:sp>
      <p:sp>
        <p:nvSpPr>
          <p:cNvPr id="9" name="text-9-NaN">
            <a:extLst xmlns:a="http://schemas.openxmlformats.org/drawingml/2006/main">
              <a:ext uri="{FF2B5EF4-FFF2-40B4-BE49-F238E27FC236}">
                <a16:creationId xmlns:a16="http://schemas.microsoft.com/office/drawing/2014/main" id="{798A1825-1FC2-4BD0-8938-557D943E9549}"/>
              </a:ext>
            </a:extLst>
          </p:cNvPr>
          <p:cNvSpPr>
            <a:spLocks xmlns:a="http://schemas.openxmlformats.org/drawingml/2006/main" noGrp="1"/>
          </p:cNvSpPr>
          <p:nvPr/>
        </p:nvSpPr>
        <p:spPr>
          <a:xfrm xmlns:a="http://schemas.openxmlformats.org/drawingml/2006/main">
            <a:off x="2528888" y="5072063"/>
            <a:ext cx="5429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1">
                <a:solidFill>
                  <a:srgbClr val="EAF1FB"/>
                </a:solidFill>
                <a:latin typeface="Chakra Petch"/>
                <a:ea typeface="Chakra Petch"/>
                <a:cs typeface="Chakra Petch"/>
              </a:defRPr>
            </a:pPr>
            <a:r>
              <a:rPr sz="2925" b="1">
                <a:solidFill>
                  <a:srgbClr val="EAF1FB"/>
                </a:solidFill>
                <a:latin typeface="Chakra Petch"/>
                <a:ea typeface="Chakra Petch"/>
                <a:cs typeface="Chakra Petch"/>
              </a:rPr>
              <a:t>Model selects</a:t>
            </a:r>
          </a:p>
        </p:txBody>
      </p:sp>
      <p:sp>
        <p:nvSpPr>
          <p:cNvPr id="10" name="text-9-NaN">
            <a:extLst xmlns:a="http://schemas.openxmlformats.org/drawingml/2006/main">
              <a:ext uri="{FF2B5EF4-FFF2-40B4-BE49-F238E27FC236}">
                <a16:creationId xmlns:a16="http://schemas.microsoft.com/office/drawing/2014/main" id="{043C76DD-F3D5-4AF0-8070-B293B92D9564}"/>
              </a:ext>
            </a:extLst>
          </p:cNvPr>
          <p:cNvSpPr>
            <a:spLocks xmlns:a="http://schemas.openxmlformats.org/drawingml/2006/main" noGrp="1"/>
          </p:cNvSpPr>
          <p:nvPr/>
        </p:nvSpPr>
        <p:spPr>
          <a:xfrm xmlns:a="http://schemas.openxmlformats.org/drawingml/2006/main">
            <a:off x="8386763" y="5157788"/>
            <a:ext cx="8572500"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D6E6FB"/>
                </a:solidFill>
                <a:latin typeface="JetBrains Mono"/>
                <a:ea typeface="JetBrains Mono"/>
                <a:cs typeface="JetBrains Mono"/>
              </a:defRPr>
            </a:pPr>
            <a:r>
              <a:rPr sz="2363" b="0">
                <a:solidFill>
                  <a:srgbClr val="D6E6FB"/>
                </a:solidFill>
                <a:latin typeface="JetBrains Mono"/>
                <a:ea typeface="JetBrains Mono"/>
                <a:cs typeface="JetBrains Mono"/>
              </a:rPr>
              <a:t>search_vault({ query: "blue mango 42" })</a:t>
            </a:r>
          </a:p>
        </p:txBody>
      </p:sp>
      <p:sp>
        <p:nvSpPr>
          <p:cNvPr id="11" name="">
            <a:extLst xmlns:a="http://schemas.openxmlformats.org/drawingml/2006/main">
              <a:ext uri="{FF2B5EF4-FFF2-40B4-BE49-F238E27FC236}">
                <a16:creationId xmlns:a16="http://schemas.microsoft.com/office/drawing/2014/main" id="{3D32C826-389C-44D8-B1B9-024607AD70EC}"/>
              </a:ext>
            </a:extLst>
          </p:cNvPr>
          <p:cNvSpPr>
            <a:spLocks xmlns:a="http://schemas.openxmlformats.org/drawingml/2006/main" noGrp="1"/>
          </p:cNvSpPr>
          <p:nvPr/>
        </p:nvSpPr>
        <p:spPr>
          <a:xfrm xmlns:a="http://schemas.openxmlformats.org/drawingml/2006/main">
            <a:off x="1143000" y="59293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2" name="text-9-NaN">
            <a:extLst xmlns:a="http://schemas.openxmlformats.org/drawingml/2006/main">
              <a:ext uri="{FF2B5EF4-FFF2-40B4-BE49-F238E27FC236}">
                <a16:creationId xmlns:a16="http://schemas.microsoft.com/office/drawing/2014/main" id="{500E1447-D4B2-46D6-9A26-B166D55F3F60}"/>
              </a:ext>
            </a:extLst>
          </p:cNvPr>
          <p:cNvSpPr>
            <a:spLocks xmlns:a="http://schemas.openxmlformats.org/drawingml/2006/main" noGrp="1"/>
          </p:cNvSpPr>
          <p:nvPr/>
        </p:nvSpPr>
        <p:spPr>
          <a:xfrm xmlns:a="http://schemas.openxmlformats.org/drawingml/2006/main">
            <a:off x="1143000" y="6172200"/>
            <a:ext cx="900113"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03</a:t>
            </a:r>
          </a:p>
        </p:txBody>
      </p:sp>
      <p:sp>
        <p:nvSpPr>
          <p:cNvPr id="13" name="text-9-NaN">
            <a:extLst xmlns:a="http://schemas.openxmlformats.org/drawingml/2006/main">
              <a:ext uri="{FF2B5EF4-FFF2-40B4-BE49-F238E27FC236}">
                <a16:creationId xmlns:a16="http://schemas.microsoft.com/office/drawing/2014/main" id="{42301148-60B7-424A-BB62-5821CE93870C}"/>
              </a:ext>
            </a:extLst>
          </p:cNvPr>
          <p:cNvSpPr>
            <a:spLocks xmlns:a="http://schemas.openxmlformats.org/drawingml/2006/main" noGrp="1"/>
          </p:cNvSpPr>
          <p:nvPr/>
        </p:nvSpPr>
        <p:spPr>
          <a:xfrm xmlns:a="http://schemas.openxmlformats.org/drawingml/2006/main">
            <a:off x="2528888" y="6100763"/>
            <a:ext cx="5429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1">
                <a:solidFill>
                  <a:srgbClr val="EAF1FB"/>
                </a:solidFill>
                <a:latin typeface="Chakra Petch"/>
                <a:ea typeface="Chakra Petch"/>
                <a:cs typeface="Chakra Petch"/>
              </a:defRPr>
            </a:pPr>
            <a:r>
              <a:rPr sz="2925" b="1">
                <a:solidFill>
                  <a:srgbClr val="EAF1FB"/>
                </a:solidFill>
                <a:latin typeface="Chakra Petch"/>
                <a:ea typeface="Chakra Petch"/>
                <a:cs typeface="Chakra Petch"/>
              </a:rPr>
              <a:t>Client sends</a:t>
            </a:r>
          </a:p>
        </p:txBody>
      </p:sp>
      <p:sp>
        <p:nvSpPr>
          <p:cNvPr id="14" name="text-9-NaN">
            <a:extLst xmlns:a="http://schemas.openxmlformats.org/drawingml/2006/main">
              <a:ext uri="{FF2B5EF4-FFF2-40B4-BE49-F238E27FC236}">
                <a16:creationId xmlns:a16="http://schemas.microsoft.com/office/drawing/2014/main" id="{5B2F8872-D234-4526-817E-AADD3F09A99C}"/>
              </a:ext>
            </a:extLst>
          </p:cNvPr>
          <p:cNvSpPr>
            <a:spLocks xmlns:a="http://schemas.openxmlformats.org/drawingml/2006/main" noGrp="1"/>
          </p:cNvSpPr>
          <p:nvPr/>
        </p:nvSpPr>
        <p:spPr>
          <a:xfrm xmlns:a="http://schemas.openxmlformats.org/drawingml/2006/main">
            <a:off x="8386763" y="6186488"/>
            <a:ext cx="8572500"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D6E6FB"/>
                </a:solidFill>
                <a:latin typeface="JetBrains Mono"/>
                <a:ea typeface="JetBrains Mono"/>
                <a:cs typeface="JetBrains Mono"/>
              </a:defRPr>
            </a:pPr>
            <a:r>
              <a:rPr sz="2363" b="0">
                <a:solidFill>
                  <a:srgbClr val="D6E6FB"/>
                </a:solidFill>
                <a:latin typeface="JetBrains Mono"/>
                <a:ea typeface="JetBrains Mono"/>
                <a:cs typeface="JetBrains Mono"/>
              </a:rPr>
              <a:t>tools/call with those arguments</a:t>
            </a:r>
          </a:p>
        </p:txBody>
      </p:sp>
      <p:sp>
        <p:nvSpPr>
          <p:cNvPr id="15" name="">
            <a:extLst xmlns:a="http://schemas.openxmlformats.org/drawingml/2006/main">
              <a:ext uri="{FF2B5EF4-FFF2-40B4-BE49-F238E27FC236}">
                <a16:creationId xmlns:a16="http://schemas.microsoft.com/office/drawing/2014/main" id="{3FF59FBA-AFD0-469E-B92F-0716E7B9BD6A}"/>
              </a:ext>
            </a:extLst>
          </p:cNvPr>
          <p:cNvSpPr>
            <a:spLocks xmlns:a="http://schemas.openxmlformats.org/drawingml/2006/main" noGrp="1"/>
          </p:cNvSpPr>
          <p:nvPr/>
        </p:nvSpPr>
        <p:spPr>
          <a:xfrm xmlns:a="http://schemas.openxmlformats.org/drawingml/2006/main">
            <a:off x="1143000" y="69580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6" name="text-9-NaN">
            <a:extLst xmlns:a="http://schemas.openxmlformats.org/drawingml/2006/main">
              <a:ext uri="{FF2B5EF4-FFF2-40B4-BE49-F238E27FC236}">
                <a16:creationId xmlns:a16="http://schemas.microsoft.com/office/drawing/2014/main" id="{0B223FEB-1DA3-4442-AFB8-022277E14238}"/>
              </a:ext>
            </a:extLst>
          </p:cNvPr>
          <p:cNvSpPr>
            <a:spLocks xmlns:a="http://schemas.openxmlformats.org/drawingml/2006/main" noGrp="1"/>
          </p:cNvSpPr>
          <p:nvPr/>
        </p:nvSpPr>
        <p:spPr>
          <a:xfrm xmlns:a="http://schemas.openxmlformats.org/drawingml/2006/main">
            <a:off x="1143000" y="7200900"/>
            <a:ext cx="900113"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04</a:t>
            </a:r>
          </a:p>
        </p:txBody>
      </p:sp>
      <p:sp>
        <p:nvSpPr>
          <p:cNvPr id="17" name="text-9-NaN">
            <a:extLst xmlns:a="http://schemas.openxmlformats.org/drawingml/2006/main">
              <a:ext uri="{FF2B5EF4-FFF2-40B4-BE49-F238E27FC236}">
                <a16:creationId xmlns:a16="http://schemas.microsoft.com/office/drawing/2014/main" id="{026991B1-7EE6-4632-B5FB-6051B31290AA}"/>
              </a:ext>
            </a:extLst>
          </p:cNvPr>
          <p:cNvSpPr>
            <a:spLocks xmlns:a="http://schemas.openxmlformats.org/drawingml/2006/main" noGrp="1"/>
          </p:cNvSpPr>
          <p:nvPr/>
        </p:nvSpPr>
        <p:spPr>
          <a:xfrm xmlns:a="http://schemas.openxmlformats.org/drawingml/2006/main">
            <a:off x="2528888" y="7129463"/>
            <a:ext cx="5429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1">
                <a:solidFill>
                  <a:srgbClr val="EAF1FB"/>
                </a:solidFill>
                <a:latin typeface="Chakra Petch"/>
                <a:ea typeface="Chakra Petch"/>
                <a:cs typeface="Chakra Petch"/>
              </a:defRPr>
            </a:pPr>
            <a:r>
              <a:rPr sz="2925" b="1">
                <a:solidFill>
                  <a:srgbClr val="EAF1FB"/>
                </a:solidFill>
                <a:latin typeface="Chakra Petch"/>
                <a:ea typeface="Chakra Petch"/>
                <a:cs typeface="Chakra Petch"/>
              </a:rPr>
              <a:t>Server returns</a:t>
            </a:r>
          </a:p>
        </p:txBody>
      </p:sp>
      <p:sp>
        <p:nvSpPr>
          <p:cNvPr id="18" name="text-9-NaN">
            <a:extLst xmlns:a="http://schemas.openxmlformats.org/drawingml/2006/main">
              <a:ext uri="{FF2B5EF4-FFF2-40B4-BE49-F238E27FC236}">
                <a16:creationId xmlns:a16="http://schemas.microsoft.com/office/drawing/2014/main" id="{3CC97784-E675-43DB-BC5F-0BB043420B6D}"/>
              </a:ext>
            </a:extLst>
          </p:cNvPr>
          <p:cNvSpPr>
            <a:spLocks xmlns:a="http://schemas.openxmlformats.org/drawingml/2006/main" noGrp="1"/>
          </p:cNvSpPr>
          <p:nvPr/>
        </p:nvSpPr>
        <p:spPr>
          <a:xfrm xmlns:a="http://schemas.openxmlformats.org/drawingml/2006/main">
            <a:off x="8386763" y="7215188"/>
            <a:ext cx="8572500"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D6E6FB"/>
                </a:solidFill>
                <a:latin typeface="JetBrains Mono"/>
                <a:ea typeface="JetBrains Mono"/>
                <a:cs typeface="JetBrains Mono"/>
              </a:defRPr>
            </a:pPr>
            <a:r>
              <a:rPr sz="2363" b="0">
                <a:solidFill>
                  <a:srgbClr val="D6E6FB"/>
                </a:solidFill>
                <a:latin typeface="JetBrains Mono"/>
                <a:ea typeface="JetBrains Mono"/>
                <a:cs typeface="JetBrains Mono"/>
              </a:rPr>
              <a:t>matching Markdown snippets</a:t>
            </a:r>
          </a:p>
        </p:txBody>
      </p:sp>
      <p:sp>
        <p:nvSpPr>
          <p:cNvPr id="19" name="">
            <a:extLst xmlns:a="http://schemas.openxmlformats.org/drawingml/2006/main">
              <a:ext uri="{FF2B5EF4-FFF2-40B4-BE49-F238E27FC236}">
                <a16:creationId xmlns:a16="http://schemas.microsoft.com/office/drawing/2014/main" id="{68B16D1D-9EC8-44FA-B90C-74FE8F76C63E}"/>
              </a:ext>
            </a:extLst>
          </p:cNvPr>
          <p:cNvSpPr>
            <a:spLocks xmlns:a="http://schemas.openxmlformats.org/drawingml/2006/main" noGrp="1"/>
          </p:cNvSpPr>
          <p:nvPr/>
        </p:nvSpPr>
        <p:spPr>
          <a:xfrm xmlns:a="http://schemas.openxmlformats.org/drawingml/2006/main">
            <a:off x="1143000" y="79867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20" name="text-9-NaN">
            <a:extLst xmlns:a="http://schemas.openxmlformats.org/drawingml/2006/main">
              <a:ext uri="{FF2B5EF4-FFF2-40B4-BE49-F238E27FC236}">
                <a16:creationId xmlns:a16="http://schemas.microsoft.com/office/drawing/2014/main" id="{ECF22EA4-A150-4A32-BF88-4196AA2D5B0A}"/>
              </a:ext>
            </a:extLst>
          </p:cNvPr>
          <p:cNvSpPr>
            <a:spLocks xmlns:a="http://schemas.openxmlformats.org/drawingml/2006/main" noGrp="1"/>
          </p:cNvSpPr>
          <p:nvPr/>
        </p:nvSpPr>
        <p:spPr>
          <a:xfrm xmlns:a="http://schemas.openxmlformats.org/drawingml/2006/main">
            <a:off x="1143000" y="8229600"/>
            <a:ext cx="900113"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05</a:t>
            </a:r>
          </a:p>
        </p:txBody>
      </p:sp>
      <p:sp>
        <p:nvSpPr>
          <p:cNvPr id="21" name="text-9-NaN">
            <a:extLst xmlns:a="http://schemas.openxmlformats.org/drawingml/2006/main">
              <a:ext uri="{FF2B5EF4-FFF2-40B4-BE49-F238E27FC236}">
                <a16:creationId xmlns:a16="http://schemas.microsoft.com/office/drawing/2014/main" id="{1EE00644-085D-4D54-8908-43C106A1FDC7}"/>
              </a:ext>
            </a:extLst>
          </p:cNvPr>
          <p:cNvSpPr>
            <a:spLocks xmlns:a="http://schemas.openxmlformats.org/drawingml/2006/main" noGrp="1"/>
          </p:cNvSpPr>
          <p:nvPr/>
        </p:nvSpPr>
        <p:spPr>
          <a:xfrm xmlns:a="http://schemas.openxmlformats.org/drawingml/2006/main">
            <a:off x="2528888" y="8158163"/>
            <a:ext cx="54292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1">
                <a:solidFill>
                  <a:srgbClr val="EAF1FB"/>
                </a:solidFill>
                <a:latin typeface="Chakra Petch"/>
                <a:ea typeface="Chakra Petch"/>
                <a:cs typeface="Chakra Petch"/>
              </a:defRPr>
            </a:pPr>
            <a:r>
              <a:rPr sz="2925" b="1">
                <a:solidFill>
                  <a:srgbClr val="EAF1FB"/>
                </a:solidFill>
                <a:latin typeface="Chakra Petch"/>
                <a:ea typeface="Chakra Petch"/>
                <a:cs typeface="Chakra Petch"/>
              </a:rPr>
              <a:t>Model continues</a:t>
            </a:r>
          </a:p>
        </p:txBody>
      </p:sp>
      <p:sp>
        <p:nvSpPr>
          <p:cNvPr id="22" name="text-9-NaN">
            <a:extLst xmlns:a="http://schemas.openxmlformats.org/drawingml/2006/main">
              <a:ext uri="{FF2B5EF4-FFF2-40B4-BE49-F238E27FC236}">
                <a16:creationId xmlns:a16="http://schemas.microsoft.com/office/drawing/2014/main" id="{B5349EA9-5CC8-4A6D-B45F-92346F4D9D34}"/>
              </a:ext>
            </a:extLst>
          </p:cNvPr>
          <p:cNvSpPr>
            <a:spLocks xmlns:a="http://schemas.openxmlformats.org/drawingml/2006/main" noGrp="1"/>
          </p:cNvSpPr>
          <p:nvPr/>
        </p:nvSpPr>
        <p:spPr>
          <a:xfrm xmlns:a="http://schemas.openxmlformats.org/drawingml/2006/main">
            <a:off x="8386763" y="8243888"/>
            <a:ext cx="8572500"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D6E6FB"/>
                </a:solidFill>
                <a:latin typeface="JetBrains Mono"/>
                <a:ea typeface="JetBrains Mono"/>
                <a:cs typeface="JetBrains Mono"/>
              </a:defRPr>
            </a:pPr>
            <a:r>
              <a:rPr sz="2363" b="0">
                <a:solidFill>
                  <a:srgbClr val="D6E6FB"/>
                </a:solidFill>
                <a:latin typeface="JetBrains Mono"/>
                <a:ea typeface="JetBrains Mono"/>
                <a:cs typeface="JetBrains Mono"/>
              </a:rPr>
              <a:t>tool result joins conversation context</a:t>
            </a:r>
          </a:p>
        </p:txBody>
      </p:sp>
      <p:sp>
        <p:nvSpPr>
          <p:cNvPr id="23" name="">
            <a:extLst xmlns:a="http://schemas.openxmlformats.org/drawingml/2006/main">
              <a:ext uri="{FF2B5EF4-FFF2-40B4-BE49-F238E27FC236}">
                <a16:creationId xmlns:a16="http://schemas.microsoft.com/office/drawing/2014/main" id="{26F959D0-8F35-4381-8697-E185F01D2A12}"/>
              </a:ext>
            </a:extLst>
          </p:cNvPr>
          <p:cNvSpPr>
            <a:spLocks xmlns:a="http://schemas.openxmlformats.org/drawingml/2006/main" noGrp="1"/>
          </p:cNvSpPr>
          <p:nvPr/>
        </p:nvSpPr>
        <p:spPr>
          <a:xfrm xmlns:a="http://schemas.openxmlformats.org/drawingml/2006/main">
            <a:off x="1143000" y="90154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24" name="text-9-NaN">
            <a:extLst xmlns:a="http://schemas.openxmlformats.org/drawingml/2006/main">
              <a:ext uri="{FF2B5EF4-FFF2-40B4-BE49-F238E27FC236}">
                <a16:creationId xmlns:a16="http://schemas.microsoft.com/office/drawing/2014/main" id="{E4419926-11EF-4154-B0CD-E409167D12EB}"/>
              </a:ext>
            </a:extLst>
          </p:cNvPr>
          <p:cNvSpPr>
            <a:spLocks xmlns:a="http://schemas.openxmlformats.org/drawingml/2006/main" noGrp="1"/>
          </p:cNvSpPr>
          <p:nvPr/>
        </p:nvSpPr>
        <p:spPr>
          <a:xfrm xmlns:a="http://schemas.openxmlformats.org/drawingml/2006/main">
            <a:off x="1143000" y="9258300"/>
            <a:ext cx="15430500"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8CB7F0"/>
                </a:solidFill>
                <a:latin typeface="Archivo"/>
                <a:ea typeface="Archivo"/>
                <a:cs typeface="Archivo"/>
              </a:defRPr>
            </a:pPr>
            <a:r>
              <a:rPr sz="2250" b="0">
                <a:solidFill>
                  <a:srgbClr val="8CB7F0"/>
                </a:solidFill>
                <a:latin typeface="Archivo"/>
                <a:ea typeface="Archivo"/>
                <a:cs typeface="Archivo"/>
              </a:rPr>
              <a:t>Structured inputs, not one pasted prompt.</a:t>
            </a:r>
          </a:p>
        </p:txBody>
      </p:sp>
    </p:spTree>
    <p:extLst>
      <p:ext uri="{BB962C8B-B14F-4D97-AF65-F5344CB8AC3E}">
        <p14:creationId xmlns:p14="http://schemas.microsoft.com/office/powerpoint/2010/main" val="810725264"/>
      </p:ext>
    </p:extLst>
  </p:cSld>
</p:sld>
</file>

<file path=ppt/slides/slide10.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23" name="text-10-NaN">
            <a:extLst xmlns:a="http://schemas.openxmlformats.org/drawingml/2006/main">
              <a:ext uri="{FF2B5EF4-FFF2-40B4-BE49-F238E27FC236}">
                <a16:creationId xmlns:a16="http://schemas.microsoft.com/office/drawing/2014/main" id="{2C989D1B-4EC7-4408-A97D-D5FBDDE4E3E3}"/>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The deployed architecture</a:t>
            </a:r>
          </a:p>
        </p:txBody>
      </p:sp>
      <p:sp>
        <p:nvSpPr>
          <p:cNvPr id="2" name="">
            <a:extLst xmlns:a="http://schemas.openxmlformats.org/drawingml/2006/main">
              <a:ext uri="{FF2B5EF4-FFF2-40B4-BE49-F238E27FC236}">
                <a16:creationId xmlns:a16="http://schemas.microsoft.com/office/drawing/2014/main" id="{BD090CC6-51B5-4EF9-AB00-F9AC267D8727}"/>
              </a:ext>
            </a:extLst>
          </p:cNvPr>
          <p:cNvSpPr>
            <a:spLocks xmlns:a="http://schemas.openxmlformats.org/drawingml/2006/main" noGrp="1"/>
          </p:cNvSpPr>
          <p:nvPr/>
        </p:nvSpPr>
        <p:spPr>
          <a:xfrm xmlns:a="http://schemas.openxmlformats.org/drawingml/2006/main">
            <a:off x="1143000" y="3143250"/>
            <a:ext cx="3500438" cy="2300288"/>
          </a:xfrm>
          <a:prstGeom xmlns:a="http://schemas.openxmlformats.org/drawingml/2006/main" prst="rect">
            <a:avLst/>
          </a:prstGeom>
          <a:solidFill xmlns:a="http://schemas.openxmlformats.org/drawingml/2006/main">
            <a:srgbClr val="0A1C46"/>
          </a:solidFill>
          <a:ln xmlns:a="http://schemas.openxmlformats.org/drawingml/2006/main" w="14288">
            <a:solidFill>
              <a:srgbClr val="123FA6"/>
            </a:solidFill>
            <a:prstDash val="solid"/>
          </a:ln>
        </p:spPr>
      </p:sp>
      <p:sp>
        <p:nvSpPr>
          <p:cNvPr id="3" name="text-10-NaN">
            <a:extLst xmlns:a="http://schemas.openxmlformats.org/drawingml/2006/main">
              <a:ext uri="{FF2B5EF4-FFF2-40B4-BE49-F238E27FC236}">
                <a16:creationId xmlns:a16="http://schemas.microsoft.com/office/drawing/2014/main" id="{49C9B35F-B039-4687-9B23-1EEBD681BDC0}"/>
              </a:ext>
            </a:extLst>
          </p:cNvPr>
          <p:cNvSpPr>
            <a:spLocks xmlns:a="http://schemas.openxmlformats.org/drawingml/2006/main" noGrp="1"/>
          </p:cNvSpPr>
          <p:nvPr/>
        </p:nvSpPr>
        <p:spPr>
          <a:xfrm xmlns:a="http://schemas.openxmlformats.org/drawingml/2006/main">
            <a:off x="1428750" y="3471863"/>
            <a:ext cx="2928938"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88" b="1">
                <a:solidFill>
                  <a:srgbClr val="EAF1FB"/>
                </a:solidFill>
                <a:latin typeface="Chakra Petch"/>
                <a:ea typeface="Chakra Petch"/>
                <a:cs typeface="Chakra Petch"/>
              </a:defRPr>
            </a:pPr>
            <a:r>
              <a:rPr sz="3488" b="1">
                <a:solidFill>
                  <a:srgbClr val="EAF1FB"/>
                </a:solidFill>
                <a:latin typeface="Chakra Petch"/>
                <a:ea typeface="Chakra Petch"/>
                <a:cs typeface="Chakra Petch"/>
              </a:rPr>
              <a:t>AI client</a:t>
            </a:r>
          </a:p>
        </p:txBody>
      </p:sp>
      <p:sp>
        <p:nvSpPr>
          <p:cNvPr id="4" name="text-10-NaN">
            <a:extLst xmlns:a="http://schemas.openxmlformats.org/drawingml/2006/main">
              <a:ext uri="{FF2B5EF4-FFF2-40B4-BE49-F238E27FC236}">
                <a16:creationId xmlns:a16="http://schemas.microsoft.com/office/drawing/2014/main" id="{B00A16BA-ABCB-421D-A716-0468D93FAE9A}"/>
              </a:ext>
            </a:extLst>
          </p:cNvPr>
          <p:cNvSpPr>
            <a:spLocks xmlns:a="http://schemas.openxmlformats.org/drawingml/2006/main" noGrp="1"/>
          </p:cNvSpPr>
          <p:nvPr/>
        </p:nvSpPr>
        <p:spPr>
          <a:xfrm xmlns:a="http://schemas.openxmlformats.org/drawingml/2006/main">
            <a:off x="1428750" y="4471988"/>
            <a:ext cx="2928938" cy="8143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Claude web or ChatGPT</a:t>
            </a:r>
          </a:p>
        </p:txBody>
      </p:sp>
      <p:sp>
        <p:nvSpPr>
          <p:cNvPr id="5" name="">
            <a:extLst xmlns:a="http://schemas.openxmlformats.org/drawingml/2006/main">
              <a:ext uri="{FF2B5EF4-FFF2-40B4-BE49-F238E27FC236}">
                <a16:creationId xmlns:a16="http://schemas.microsoft.com/office/drawing/2014/main" id="{37B4AFCE-5927-49C1-9176-14B76084D4B1}"/>
              </a:ext>
            </a:extLst>
          </p:cNvPr>
          <p:cNvSpPr>
            <a:spLocks xmlns:a="http://schemas.openxmlformats.org/drawingml/2006/main" noGrp="1"/>
          </p:cNvSpPr>
          <p:nvPr/>
        </p:nvSpPr>
        <p:spPr>
          <a:xfrm xmlns:a="http://schemas.openxmlformats.org/drawingml/2006/main">
            <a:off x="5257800" y="3143250"/>
            <a:ext cx="3500438" cy="2300288"/>
          </a:xfrm>
          <a:prstGeom xmlns:a="http://schemas.openxmlformats.org/drawingml/2006/main" prst="rect">
            <a:avLst/>
          </a:prstGeom>
          <a:solidFill xmlns:a="http://schemas.openxmlformats.org/drawingml/2006/main">
            <a:srgbClr val="0A1C46"/>
          </a:solidFill>
          <a:ln xmlns:a="http://schemas.openxmlformats.org/drawingml/2006/main" w="14288">
            <a:solidFill>
              <a:srgbClr val="123FA6"/>
            </a:solidFill>
            <a:prstDash val="solid"/>
          </a:ln>
        </p:spPr>
      </p:sp>
      <p:sp>
        <p:nvSpPr>
          <p:cNvPr id="6" name="text-10-NaN">
            <a:extLst xmlns:a="http://schemas.openxmlformats.org/drawingml/2006/main">
              <a:ext uri="{FF2B5EF4-FFF2-40B4-BE49-F238E27FC236}">
                <a16:creationId xmlns:a16="http://schemas.microsoft.com/office/drawing/2014/main" id="{17B98A26-D32E-4559-A051-32EDA22BA591}"/>
              </a:ext>
            </a:extLst>
          </p:cNvPr>
          <p:cNvSpPr>
            <a:spLocks xmlns:a="http://schemas.openxmlformats.org/drawingml/2006/main" noGrp="1"/>
          </p:cNvSpPr>
          <p:nvPr/>
        </p:nvSpPr>
        <p:spPr>
          <a:xfrm xmlns:a="http://schemas.openxmlformats.org/drawingml/2006/main">
            <a:off x="5543550" y="3471863"/>
            <a:ext cx="2928938"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88" b="1">
                <a:solidFill>
                  <a:srgbClr val="EAF1FB"/>
                </a:solidFill>
                <a:latin typeface="Chakra Petch"/>
                <a:ea typeface="Chakra Petch"/>
                <a:cs typeface="Chakra Petch"/>
              </a:defRPr>
            </a:pPr>
            <a:r>
              <a:rPr sz="3488" b="1">
                <a:solidFill>
                  <a:srgbClr val="EAF1FB"/>
                </a:solidFill>
                <a:latin typeface="Chakra Petch"/>
                <a:ea typeface="Chakra Petch"/>
                <a:cs typeface="Chakra Petch"/>
              </a:rPr>
              <a:t>HTTP API</a:t>
            </a:r>
          </a:p>
        </p:txBody>
      </p:sp>
      <p:sp>
        <p:nvSpPr>
          <p:cNvPr id="7" name="text-10-NaN">
            <a:extLst xmlns:a="http://schemas.openxmlformats.org/drawingml/2006/main">
              <a:ext uri="{FF2B5EF4-FFF2-40B4-BE49-F238E27FC236}">
                <a16:creationId xmlns:a16="http://schemas.microsoft.com/office/drawing/2014/main" id="{F63AAA89-0CDC-4A00-88E6-2BB96576216C}"/>
              </a:ext>
            </a:extLst>
          </p:cNvPr>
          <p:cNvSpPr>
            <a:spLocks xmlns:a="http://schemas.openxmlformats.org/drawingml/2006/main" noGrp="1"/>
          </p:cNvSpPr>
          <p:nvPr/>
        </p:nvSpPr>
        <p:spPr>
          <a:xfrm xmlns:a="http://schemas.openxmlformats.org/drawingml/2006/main">
            <a:off x="5543550" y="4471988"/>
            <a:ext cx="2928938" cy="8143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API Gateway</a:t>
            </a:r>
          </a:p>
        </p:txBody>
      </p:sp>
      <p:sp>
        <p:nvSpPr>
          <p:cNvPr id="8" name="">
            <a:extLst xmlns:a="http://schemas.openxmlformats.org/drawingml/2006/main">
              <a:ext uri="{FF2B5EF4-FFF2-40B4-BE49-F238E27FC236}">
                <a16:creationId xmlns:a16="http://schemas.microsoft.com/office/drawing/2014/main" id="{70F74704-D446-40A3-8D17-1FEBC973EEAB}"/>
              </a:ext>
            </a:extLst>
          </p:cNvPr>
          <p:cNvSpPr>
            <a:spLocks xmlns:a="http://schemas.openxmlformats.org/drawingml/2006/main" noGrp="1"/>
          </p:cNvSpPr>
          <p:nvPr/>
        </p:nvSpPr>
        <p:spPr>
          <a:xfrm xmlns:a="http://schemas.openxmlformats.org/drawingml/2006/main">
            <a:off x="9372600" y="3143250"/>
            <a:ext cx="3500438" cy="2300288"/>
          </a:xfrm>
          <a:prstGeom xmlns:a="http://schemas.openxmlformats.org/drawingml/2006/main" prst="rect">
            <a:avLst/>
          </a:prstGeom>
          <a:solidFill xmlns:a="http://schemas.openxmlformats.org/drawingml/2006/main">
            <a:srgbClr val="0A1C46"/>
          </a:solidFill>
          <a:ln xmlns:a="http://schemas.openxmlformats.org/drawingml/2006/main" w="14288">
            <a:solidFill>
              <a:srgbClr val="123FA6"/>
            </a:solidFill>
            <a:prstDash val="solid"/>
          </a:ln>
        </p:spPr>
      </p:sp>
      <p:sp>
        <p:nvSpPr>
          <p:cNvPr id="9" name="text-10-NaN">
            <a:extLst xmlns:a="http://schemas.openxmlformats.org/drawingml/2006/main">
              <a:ext uri="{FF2B5EF4-FFF2-40B4-BE49-F238E27FC236}">
                <a16:creationId xmlns:a16="http://schemas.microsoft.com/office/drawing/2014/main" id="{7E23574E-D726-44BF-AD1C-0DFC40BD319F}"/>
              </a:ext>
            </a:extLst>
          </p:cNvPr>
          <p:cNvSpPr>
            <a:spLocks xmlns:a="http://schemas.openxmlformats.org/drawingml/2006/main" noGrp="1"/>
          </p:cNvSpPr>
          <p:nvPr/>
        </p:nvSpPr>
        <p:spPr>
          <a:xfrm xmlns:a="http://schemas.openxmlformats.org/drawingml/2006/main">
            <a:off x="9658350" y="3471863"/>
            <a:ext cx="2928938"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88" b="1">
                <a:solidFill>
                  <a:srgbClr val="EAF1FB"/>
                </a:solidFill>
                <a:latin typeface="Chakra Petch"/>
                <a:ea typeface="Chakra Petch"/>
                <a:cs typeface="Chakra Petch"/>
              </a:defRPr>
            </a:pPr>
            <a:r>
              <a:rPr sz="3488" b="1">
                <a:solidFill>
                  <a:srgbClr val="EAF1FB"/>
                </a:solidFill>
                <a:latin typeface="Chakra Petch"/>
                <a:ea typeface="Chakra Petch"/>
                <a:cs typeface="Chakra Petch"/>
              </a:rPr>
              <a:t>MCP server</a:t>
            </a:r>
          </a:p>
        </p:txBody>
      </p:sp>
      <p:sp>
        <p:nvSpPr>
          <p:cNvPr id="10" name="text-10-NaN">
            <a:extLst xmlns:a="http://schemas.openxmlformats.org/drawingml/2006/main">
              <a:ext uri="{FF2B5EF4-FFF2-40B4-BE49-F238E27FC236}">
                <a16:creationId xmlns:a16="http://schemas.microsoft.com/office/drawing/2014/main" id="{E398EDC2-A2CB-444A-A296-E0D7FBA4573B}"/>
              </a:ext>
            </a:extLst>
          </p:cNvPr>
          <p:cNvSpPr>
            <a:spLocks xmlns:a="http://schemas.openxmlformats.org/drawingml/2006/main" noGrp="1"/>
          </p:cNvSpPr>
          <p:nvPr/>
        </p:nvSpPr>
        <p:spPr>
          <a:xfrm xmlns:a="http://schemas.openxmlformats.org/drawingml/2006/main">
            <a:off x="9658350" y="4471988"/>
            <a:ext cx="2928938" cy="8143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Node.js Lambda</a:t>
            </a:r>
          </a:p>
        </p:txBody>
      </p:sp>
      <p:sp>
        <p:nvSpPr>
          <p:cNvPr id="11" name="">
            <a:extLst xmlns:a="http://schemas.openxmlformats.org/drawingml/2006/main">
              <a:ext uri="{FF2B5EF4-FFF2-40B4-BE49-F238E27FC236}">
                <a16:creationId xmlns:a16="http://schemas.microsoft.com/office/drawing/2014/main" id="{3B47681D-069C-4F3C-8453-1FFD074A9C23}"/>
              </a:ext>
            </a:extLst>
          </p:cNvPr>
          <p:cNvSpPr>
            <a:spLocks xmlns:a="http://schemas.openxmlformats.org/drawingml/2006/main" noGrp="1"/>
          </p:cNvSpPr>
          <p:nvPr/>
        </p:nvSpPr>
        <p:spPr>
          <a:xfrm xmlns:a="http://schemas.openxmlformats.org/drawingml/2006/main">
            <a:off x="13487400" y="3143250"/>
            <a:ext cx="3500438" cy="2300288"/>
          </a:xfrm>
          <a:prstGeom xmlns:a="http://schemas.openxmlformats.org/drawingml/2006/main" prst="rect">
            <a:avLst/>
          </a:prstGeom>
          <a:solidFill xmlns:a="http://schemas.openxmlformats.org/drawingml/2006/main">
            <a:srgbClr val="0A1C46"/>
          </a:solidFill>
          <a:ln xmlns:a="http://schemas.openxmlformats.org/drawingml/2006/main" w="14288">
            <a:solidFill>
              <a:srgbClr val="123FA6"/>
            </a:solidFill>
            <a:prstDash val="solid"/>
          </a:ln>
        </p:spPr>
      </p:sp>
      <p:sp>
        <p:nvSpPr>
          <p:cNvPr id="12" name="text-10-NaN">
            <a:extLst xmlns:a="http://schemas.openxmlformats.org/drawingml/2006/main">
              <a:ext uri="{FF2B5EF4-FFF2-40B4-BE49-F238E27FC236}">
                <a16:creationId xmlns:a16="http://schemas.microsoft.com/office/drawing/2014/main" id="{74F1A3CF-3502-4194-BF6B-E0CB69B6563B}"/>
              </a:ext>
            </a:extLst>
          </p:cNvPr>
          <p:cNvSpPr>
            <a:spLocks xmlns:a="http://schemas.openxmlformats.org/drawingml/2006/main" noGrp="1"/>
          </p:cNvSpPr>
          <p:nvPr/>
        </p:nvSpPr>
        <p:spPr>
          <a:xfrm xmlns:a="http://schemas.openxmlformats.org/drawingml/2006/main">
            <a:off x="13773150" y="3471863"/>
            <a:ext cx="2928938"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88" b="1">
                <a:solidFill>
                  <a:srgbClr val="EAF1FB"/>
                </a:solidFill>
                <a:latin typeface="Chakra Petch"/>
                <a:ea typeface="Chakra Petch"/>
                <a:cs typeface="Chakra Petch"/>
              </a:defRPr>
            </a:pPr>
            <a:r>
              <a:rPr sz="3488" b="1">
                <a:solidFill>
                  <a:srgbClr val="EAF1FB"/>
                </a:solidFill>
                <a:latin typeface="Chakra Petch"/>
                <a:ea typeface="Chakra Petch"/>
                <a:cs typeface="Chakra Petch"/>
              </a:rPr>
              <a:t>Core context</a:t>
            </a:r>
          </a:p>
        </p:txBody>
      </p:sp>
      <p:sp>
        <p:nvSpPr>
          <p:cNvPr id="13" name="text-10-NaN">
            <a:extLst xmlns:a="http://schemas.openxmlformats.org/drawingml/2006/main">
              <a:ext uri="{FF2B5EF4-FFF2-40B4-BE49-F238E27FC236}">
                <a16:creationId xmlns:a16="http://schemas.microsoft.com/office/drawing/2014/main" id="{374E6E0E-4E60-49E6-8B23-9E54A0CA68FF}"/>
              </a:ext>
            </a:extLst>
          </p:cNvPr>
          <p:cNvSpPr>
            <a:spLocks xmlns:a="http://schemas.openxmlformats.org/drawingml/2006/main" noGrp="1"/>
          </p:cNvSpPr>
          <p:nvPr/>
        </p:nvSpPr>
        <p:spPr>
          <a:xfrm xmlns:a="http://schemas.openxmlformats.org/drawingml/2006/main">
            <a:off x="13773150" y="4471988"/>
            <a:ext cx="2928938" cy="8143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Private S3 Markdown</a:t>
            </a:r>
          </a:p>
        </p:txBody>
      </p:sp>
      <p:sp>
        <p:nvSpPr>
          <p:cNvPr id="14" name="text-10-NaN">
            <a:extLst xmlns:a="http://schemas.openxmlformats.org/drawingml/2006/main">
              <a:ext uri="{FF2B5EF4-FFF2-40B4-BE49-F238E27FC236}">
                <a16:creationId xmlns:a16="http://schemas.microsoft.com/office/drawing/2014/main" id="{1ADD5114-8D87-4AE5-BBBC-61AF892CA4F4}"/>
              </a:ext>
            </a:extLst>
          </p:cNvPr>
          <p:cNvSpPr>
            <a:spLocks xmlns:a="http://schemas.openxmlformats.org/drawingml/2006/main" noGrp="1"/>
          </p:cNvSpPr>
          <p:nvPr/>
        </p:nvSpPr>
        <p:spPr>
          <a:xfrm xmlns:a="http://schemas.openxmlformats.org/drawingml/2006/main">
            <a:off x="4743450" y="3800475"/>
            <a:ext cx="6286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63" b="0">
                <a:solidFill>
                  <a:srgbClr val="6EA8FF"/>
                </a:solidFill>
                <a:latin typeface="JetBrains Mono"/>
                <a:ea typeface="JetBrains Mono"/>
                <a:cs typeface="JetBrains Mono"/>
              </a:defRPr>
            </a:pPr>
            <a:r>
              <a:rPr sz="4163" b="0">
                <a:solidFill>
                  <a:srgbClr val="6EA8FF"/>
                </a:solidFill>
                <a:latin typeface="JetBrains Mono"/>
                <a:ea typeface="JetBrains Mono"/>
                <a:cs typeface="JetBrains Mono"/>
              </a:rPr>
              <a:t>→</a:t>
            </a:r>
          </a:p>
        </p:txBody>
      </p:sp>
      <p:sp>
        <p:nvSpPr>
          <p:cNvPr id="15" name="text-10-NaN">
            <a:extLst xmlns:a="http://schemas.openxmlformats.org/drawingml/2006/main">
              <a:ext uri="{FF2B5EF4-FFF2-40B4-BE49-F238E27FC236}">
                <a16:creationId xmlns:a16="http://schemas.microsoft.com/office/drawing/2014/main" id="{70CF7B26-E0FB-4677-9A73-0B05A849057E}"/>
              </a:ext>
            </a:extLst>
          </p:cNvPr>
          <p:cNvSpPr>
            <a:spLocks xmlns:a="http://schemas.openxmlformats.org/drawingml/2006/main" noGrp="1"/>
          </p:cNvSpPr>
          <p:nvPr/>
        </p:nvSpPr>
        <p:spPr>
          <a:xfrm xmlns:a="http://schemas.openxmlformats.org/drawingml/2006/main">
            <a:off x="8858250" y="3800475"/>
            <a:ext cx="6286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63" b="0">
                <a:solidFill>
                  <a:srgbClr val="6EA8FF"/>
                </a:solidFill>
                <a:latin typeface="JetBrains Mono"/>
                <a:ea typeface="JetBrains Mono"/>
                <a:cs typeface="JetBrains Mono"/>
              </a:defRPr>
            </a:pPr>
            <a:r>
              <a:rPr sz="4163" b="0">
                <a:solidFill>
                  <a:srgbClr val="6EA8FF"/>
                </a:solidFill>
                <a:latin typeface="JetBrains Mono"/>
                <a:ea typeface="JetBrains Mono"/>
                <a:cs typeface="JetBrains Mono"/>
              </a:rPr>
              <a:t>→</a:t>
            </a:r>
          </a:p>
        </p:txBody>
      </p:sp>
      <p:sp>
        <p:nvSpPr>
          <p:cNvPr id="16" name="text-10-NaN">
            <a:extLst xmlns:a="http://schemas.openxmlformats.org/drawingml/2006/main">
              <a:ext uri="{FF2B5EF4-FFF2-40B4-BE49-F238E27FC236}">
                <a16:creationId xmlns:a16="http://schemas.microsoft.com/office/drawing/2014/main" id="{F1B9616C-D570-40AD-94BF-FBF54D3F9CA9}"/>
              </a:ext>
            </a:extLst>
          </p:cNvPr>
          <p:cNvSpPr>
            <a:spLocks xmlns:a="http://schemas.openxmlformats.org/drawingml/2006/main" noGrp="1"/>
          </p:cNvSpPr>
          <p:nvPr/>
        </p:nvSpPr>
        <p:spPr>
          <a:xfrm xmlns:a="http://schemas.openxmlformats.org/drawingml/2006/main">
            <a:off x="12973050" y="3800475"/>
            <a:ext cx="62865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163" b="0">
                <a:solidFill>
                  <a:srgbClr val="6EA8FF"/>
                </a:solidFill>
                <a:latin typeface="JetBrains Mono"/>
                <a:ea typeface="JetBrains Mono"/>
                <a:cs typeface="JetBrains Mono"/>
              </a:defRPr>
            </a:pPr>
            <a:r>
              <a:rPr sz="4163" b="0">
                <a:solidFill>
                  <a:srgbClr val="6EA8FF"/>
                </a:solidFill>
                <a:latin typeface="JetBrains Mono"/>
                <a:ea typeface="JetBrains Mono"/>
                <a:cs typeface="JetBrains Mono"/>
              </a:rPr>
              <a:t>→</a:t>
            </a:r>
          </a:p>
        </p:txBody>
      </p:sp>
      <p:sp>
        <p:nvSpPr>
          <p:cNvPr id="17" name="">
            <a:extLst xmlns:a="http://schemas.openxmlformats.org/drawingml/2006/main">
              <a:ext uri="{FF2B5EF4-FFF2-40B4-BE49-F238E27FC236}">
                <a16:creationId xmlns:a16="http://schemas.microsoft.com/office/drawing/2014/main" id="{3D8C5C8B-6EB6-49EC-825C-699A525BCFD2}"/>
              </a:ext>
            </a:extLst>
          </p:cNvPr>
          <p:cNvSpPr>
            <a:spLocks xmlns:a="http://schemas.openxmlformats.org/drawingml/2006/main" noGrp="1"/>
          </p:cNvSpPr>
          <p:nvPr/>
        </p:nvSpPr>
        <p:spPr>
          <a:xfrm xmlns:a="http://schemas.openxmlformats.org/drawingml/2006/main">
            <a:off x="1143000" y="641508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8" name="text-10-NaN">
            <a:extLst xmlns:a="http://schemas.openxmlformats.org/drawingml/2006/main">
              <a:ext uri="{FF2B5EF4-FFF2-40B4-BE49-F238E27FC236}">
                <a16:creationId xmlns:a16="http://schemas.microsoft.com/office/drawing/2014/main" id="{C95AF07A-A0F5-43F9-9138-6AF25AD8E809}"/>
              </a:ext>
            </a:extLst>
          </p:cNvPr>
          <p:cNvSpPr>
            <a:spLocks xmlns:a="http://schemas.openxmlformats.org/drawingml/2006/main" noGrp="1"/>
          </p:cNvSpPr>
          <p:nvPr/>
        </p:nvSpPr>
        <p:spPr>
          <a:xfrm xmlns:a="http://schemas.openxmlformats.org/drawingml/2006/main">
            <a:off x="1143000" y="6843713"/>
            <a:ext cx="3929063" cy="642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63" b="1">
                <a:solidFill>
                  <a:srgbClr val="6EA8FF"/>
                </a:solidFill>
                <a:latin typeface="Chakra Petch"/>
                <a:ea typeface="Chakra Petch"/>
                <a:cs typeface="Chakra Petch"/>
              </a:defRPr>
            </a:pPr>
            <a:r>
              <a:rPr sz="3263" b="1">
                <a:solidFill>
                  <a:srgbClr val="6EA8FF"/>
                </a:solidFill>
                <a:latin typeface="Chakra Petch"/>
                <a:ea typeface="Chakra Petch"/>
                <a:cs typeface="Chakra Petch"/>
              </a:rPr>
              <a:t>Cognito</a:t>
            </a:r>
          </a:p>
        </p:txBody>
      </p:sp>
      <p:sp>
        <p:nvSpPr>
          <p:cNvPr id="19" name="text-10-NaN">
            <a:extLst xmlns:a="http://schemas.openxmlformats.org/drawingml/2006/main">
              <a:ext uri="{FF2B5EF4-FFF2-40B4-BE49-F238E27FC236}">
                <a16:creationId xmlns:a16="http://schemas.microsoft.com/office/drawing/2014/main" id="{F7446A8D-6771-4262-AB31-8B0BAECD2CB4}"/>
              </a:ext>
            </a:extLst>
          </p:cNvPr>
          <p:cNvSpPr>
            <a:spLocks xmlns:a="http://schemas.openxmlformats.org/drawingml/2006/main" noGrp="1"/>
          </p:cNvSpPr>
          <p:nvPr/>
        </p:nvSpPr>
        <p:spPr>
          <a:xfrm xmlns:a="http://schemas.openxmlformats.org/drawingml/2006/main">
            <a:off x="1143000" y="7600950"/>
            <a:ext cx="67437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OAuth sign-in and bearer access</a:t>
            </a:r>
          </a:p>
        </p:txBody>
      </p:sp>
      <p:sp>
        <p:nvSpPr>
          <p:cNvPr id="20" name="text-10-NaN">
            <a:extLst xmlns:a="http://schemas.openxmlformats.org/drawingml/2006/main">
              <a:ext uri="{FF2B5EF4-FFF2-40B4-BE49-F238E27FC236}">
                <a16:creationId xmlns:a16="http://schemas.microsoft.com/office/drawing/2014/main" id="{785F7A29-1D61-48C6-B15A-70145FCD8A72}"/>
              </a:ext>
            </a:extLst>
          </p:cNvPr>
          <p:cNvSpPr>
            <a:spLocks xmlns:a="http://schemas.openxmlformats.org/drawingml/2006/main" noGrp="1"/>
          </p:cNvSpPr>
          <p:nvPr/>
        </p:nvSpPr>
        <p:spPr>
          <a:xfrm xmlns:a="http://schemas.openxmlformats.org/drawingml/2006/main">
            <a:off x="9215438" y="6843713"/>
            <a:ext cx="4286250" cy="642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263" b="1">
                <a:solidFill>
                  <a:srgbClr val="6EA8FF"/>
                </a:solidFill>
                <a:latin typeface="Chakra Petch"/>
                <a:ea typeface="Chakra Petch"/>
                <a:cs typeface="Chakra Petch"/>
              </a:defRPr>
            </a:pPr>
            <a:r>
              <a:rPr sz="3263" b="1">
                <a:solidFill>
                  <a:srgbClr val="6EA8FF"/>
                </a:solidFill>
                <a:latin typeface="Chakra Petch"/>
                <a:ea typeface="Chakra Petch"/>
                <a:cs typeface="Chakra Petch"/>
              </a:rPr>
              <a:t>Obsidian</a:t>
            </a:r>
          </a:p>
        </p:txBody>
      </p:sp>
      <p:sp>
        <p:nvSpPr>
          <p:cNvPr id="21" name="text-10-NaN">
            <a:extLst xmlns:a="http://schemas.openxmlformats.org/drawingml/2006/main">
              <a:ext uri="{FF2B5EF4-FFF2-40B4-BE49-F238E27FC236}">
                <a16:creationId xmlns:a16="http://schemas.microsoft.com/office/drawing/2014/main" id="{C1EADC39-AA7C-497D-98F8-C7B4CBD09E71}"/>
              </a:ext>
            </a:extLst>
          </p:cNvPr>
          <p:cNvSpPr>
            <a:spLocks xmlns:a="http://schemas.openxmlformats.org/drawingml/2006/main" noGrp="1"/>
          </p:cNvSpPr>
          <p:nvPr/>
        </p:nvSpPr>
        <p:spPr>
          <a:xfrm xmlns:a="http://schemas.openxmlformats.org/drawingml/2006/main">
            <a:off x="9215438" y="7600950"/>
            <a:ext cx="7786688"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Remotely Save syncs directly with S3</a:t>
            </a:r>
          </a:p>
        </p:txBody>
      </p:sp>
      <p:sp>
        <p:nvSpPr>
          <p:cNvPr id="22" name="text-10-NaN">
            <a:extLst xmlns:a="http://schemas.openxmlformats.org/drawingml/2006/main">
              <a:ext uri="{FF2B5EF4-FFF2-40B4-BE49-F238E27FC236}">
                <a16:creationId xmlns:a16="http://schemas.microsoft.com/office/drawing/2014/main" id="{05CD1E4E-8667-43E0-9018-122218D56E27}"/>
              </a:ext>
            </a:extLst>
          </p:cNvPr>
          <p:cNvSpPr>
            <a:spLocks xmlns:a="http://schemas.openxmlformats.org/drawingml/2006/main" noGrp="1"/>
          </p:cNvSpPr>
          <p:nvPr/>
        </p:nvSpPr>
        <p:spPr>
          <a:xfrm xmlns:a="http://schemas.openxmlformats.org/drawingml/2006/main">
            <a:off x="1143000" y="8929688"/>
            <a:ext cx="15573375" cy="671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8CB7F0"/>
                </a:solidFill>
                <a:latin typeface="Archivo"/>
                <a:ea typeface="Archivo"/>
                <a:cs typeface="Archivo"/>
              </a:defRPr>
            </a:pPr>
            <a:r>
              <a:rPr sz="2363" b="0">
                <a:solidFill>
                  <a:srgbClr val="8CB7F0"/>
                </a:solidFill>
                <a:latin typeface="Archivo"/>
                <a:ea typeface="Archivo"/>
                <a:cs typeface="Archivo"/>
              </a:rPr>
              <a:t>Terraform state lives in a separate protected S3 bucket.</a:t>
            </a:r>
          </a:p>
        </p:txBody>
      </p:sp>
    </p:spTree>
    <p:extLst>
      <p:ext uri="{BB962C8B-B14F-4D97-AF65-F5344CB8AC3E}">
        <p14:creationId xmlns:p14="http://schemas.microsoft.com/office/powerpoint/2010/main" val="1846964673"/>
      </p:ext>
    </p:extLst>
  </p:cSld>
</p:sld>
</file>

<file path=ppt/slides/slide11.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20" name="text-11-NaN">
            <a:extLst xmlns:a="http://schemas.openxmlformats.org/drawingml/2006/main">
              <a:ext uri="{FF2B5EF4-FFF2-40B4-BE49-F238E27FC236}">
                <a16:creationId xmlns:a16="http://schemas.microsoft.com/office/drawing/2014/main" id="{145E611C-F750-4E4A-9402-60594FC9068F}"/>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Today's route</a:t>
            </a:r>
          </a:p>
        </p:txBody>
      </p:sp>
      <p:sp>
        <p:nvSpPr>
          <p:cNvPr id="2" name="text-11-NaN">
            <a:extLst xmlns:a="http://schemas.openxmlformats.org/drawingml/2006/main">
              <a:ext uri="{FF2B5EF4-FFF2-40B4-BE49-F238E27FC236}">
                <a16:creationId xmlns:a16="http://schemas.microsoft.com/office/drawing/2014/main" id="{077445D5-6005-4633-A8D7-094C433B6988}"/>
              </a:ext>
            </a:extLst>
          </p:cNvPr>
          <p:cNvSpPr>
            <a:spLocks xmlns:a="http://schemas.openxmlformats.org/drawingml/2006/main" noGrp="1"/>
          </p:cNvSpPr>
          <p:nvPr/>
        </p:nvSpPr>
        <p:spPr>
          <a:xfrm xmlns:a="http://schemas.openxmlformats.org/drawingml/2006/main">
            <a:off x="1143000" y="3014663"/>
            <a:ext cx="3500438"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8CB7F0"/>
                </a:solidFill>
                <a:latin typeface="JetBrains Mono"/>
                <a:ea typeface="JetBrains Mono"/>
                <a:cs typeface="JetBrains Mono"/>
              </a:defRPr>
            </a:pPr>
            <a:r>
              <a:rPr sz="1913" b="0">
                <a:solidFill>
                  <a:srgbClr val="8CB7F0"/>
                </a:solidFill>
                <a:latin typeface="JetBrains Mono"/>
                <a:ea typeface="JetBrains Mono"/>
                <a:cs typeface="JetBrains Mono"/>
              </a:rPr>
              <a:t>START OF SESSION</a:t>
            </a:r>
          </a:p>
        </p:txBody>
      </p:sp>
      <p:sp>
        <p:nvSpPr>
          <p:cNvPr id="3" name="text-11-NaN">
            <a:extLst xmlns:a="http://schemas.openxmlformats.org/drawingml/2006/main">
              <a:ext uri="{FF2B5EF4-FFF2-40B4-BE49-F238E27FC236}">
                <a16:creationId xmlns:a16="http://schemas.microsoft.com/office/drawing/2014/main" id="{F8A111FA-769F-484F-9E96-D05F803A0362}"/>
              </a:ext>
            </a:extLst>
          </p:cNvPr>
          <p:cNvSpPr>
            <a:spLocks xmlns:a="http://schemas.openxmlformats.org/drawingml/2006/main" noGrp="1"/>
          </p:cNvSpPr>
          <p:nvPr/>
        </p:nvSpPr>
        <p:spPr>
          <a:xfrm xmlns:a="http://schemas.openxmlformats.org/drawingml/2006/main">
            <a:off x="5172075" y="3014663"/>
            <a:ext cx="11715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8CB7F0"/>
                </a:solidFill>
                <a:latin typeface="JetBrains Mono"/>
                <a:ea typeface="JetBrains Mono"/>
                <a:cs typeface="JetBrains Mono"/>
              </a:defRPr>
            </a:pPr>
            <a:r>
              <a:rPr sz="1913" b="0">
                <a:solidFill>
                  <a:srgbClr val="8CB7F0"/>
                </a:solidFill>
                <a:latin typeface="JetBrains Mono"/>
                <a:ea typeface="JetBrains Mono"/>
                <a:cs typeface="JetBrains Mono"/>
              </a:rPr>
              <a:t>THEN BUILD LIVE</a:t>
            </a:r>
          </a:p>
        </p:txBody>
      </p:sp>
      <p:sp>
        <p:nvSpPr>
          <p:cNvPr id="4" name="">
            <a:extLst xmlns:a="http://schemas.openxmlformats.org/drawingml/2006/main">
              <a:ext uri="{FF2B5EF4-FFF2-40B4-BE49-F238E27FC236}">
                <a16:creationId xmlns:a16="http://schemas.microsoft.com/office/drawing/2014/main" id="{9842D524-468F-4871-980B-985ED27F2FA9}"/>
              </a:ext>
            </a:extLst>
          </p:cNvPr>
          <p:cNvSpPr>
            <a:spLocks xmlns:a="http://schemas.openxmlformats.org/drawingml/2006/main" noGrp="1"/>
          </p:cNvSpPr>
          <p:nvPr/>
        </p:nvSpPr>
        <p:spPr>
          <a:xfrm xmlns:a="http://schemas.openxmlformats.org/drawingml/2006/main">
            <a:off x="1143000" y="4471988"/>
            <a:ext cx="15859125" cy="0"/>
          </a:xfrm>
          <a:prstGeom xmlns:a="http://schemas.openxmlformats.org/drawingml/2006/main" prst="line">
            <a:avLst/>
          </a:prstGeom>
          <a:noFill xmlns:a="http://schemas.openxmlformats.org/drawingml/2006/main"/>
          <a:ln xmlns:a="http://schemas.openxmlformats.org/drawingml/2006/main" w="21431">
            <a:solidFill>
              <a:srgbClr val="6EA8FF"/>
            </a:solidFill>
            <a:prstDash val="solid"/>
          </a:ln>
        </p:spPr>
      </p:sp>
      <p:sp>
        <p:nvSpPr>
          <p:cNvPr id="5" name="text-11-NaN">
            <a:extLst xmlns:a="http://schemas.openxmlformats.org/drawingml/2006/main">
              <a:ext uri="{FF2B5EF4-FFF2-40B4-BE49-F238E27FC236}">
                <a16:creationId xmlns:a16="http://schemas.microsoft.com/office/drawing/2014/main" id="{0CE6393B-D828-4527-B3A0-6668BB0B2F9A}"/>
              </a:ext>
            </a:extLst>
          </p:cNvPr>
          <p:cNvSpPr>
            <a:spLocks xmlns:a="http://schemas.openxmlformats.org/drawingml/2006/main" noGrp="1"/>
          </p:cNvSpPr>
          <p:nvPr/>
        </p:nvSpPr>
        <p:spPr>
          <a:xfrm xmlns:a="http://schemas.openxmlformats.org/drawingml/2006/main">
            <a:off x="1143000" y="3586163"/>
            <a:ext cx="3143250" cy="757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0">
                <a:solidFill>
                  <a:srgbClr val="6EA8FF"/>
                </a:solidFill>
                <a:latin typeface="JetBrains Mono"/>
                <a:ea typeface="JetBrains Mono"/>
                <a:cs typeface="JetBrains Mono"/>
              </a:defRPr>
            </a:pPr>
            <a:r>
              <a:rPr sz="3825" b="0">
                <a:solidFill>
                  <a:srgbClr val="6EA8FF"/>
                </a:solidFill>
                <a:latin typeface="JetBrains Mono"/>
                <a:ea typeface="JetBrains Mono"/>
                <a:cs typeface="JetBrains Mono"/>
              </a:rPr>
              <a:t>01</a:t>
            </a:r>
          </a:p>
        </p:txBody>
      </p:sp>
      <p:sp>
        <p:nvSpPr>
          <p:cNvPr id="6" name="text-11-NaN">
            <a:extLst xmlns:a="http://schemas.openxmlformats.org/drawingml/2006/main">
              <a:ext uri="{FF2B5EF4-FFF2-40B4-BE49-F238E27FC236}">
                <a16:creationId xmlns:a16="http://schemas.microsoft.com/office/drawing/2014/main" id="{7A63A854-B3D1-48D7-874C-1FFA49E3F2E0}"/>
              </a:ext>
            </a:extLst>
          </p:cNvPr>
          <p:cNvSpPr>
            <a:spLocks xmlns:a="http://schemas.openxmlformats.org/drawingml/2006/main" noGrp="1"/>
          </p:cNvSpPr>
          <p:nvPr/>
        </p:nvSpPr>
        <p:spPr>
          <a:xfrm xmlns:a="http://schemas.openxmlformats.org/drawingml/2006/main">
            <a:off x="1143000" y="4957763"/>
            <a:ext cx="3571875"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EAF1FB"/>
                </a:solidFill>
                <a:latin typeface="Chakra Petch"/>
                <a:ea typeface="Chakra Petch"/>
                <a:cs typeface="Chakra Petch"/>
              </a:defRPr>
            </a:pPr>
            <a:r>
              <a:rPr sz="3825" b="1">
                <a:solidFill>
                  <a:srgbClr val="EAF1FB"/>
                </a:solidFill>
                <a:latin typeface="Chakra Petch"/>
                <a:ea typeface="Chakra Petch"/>
                <a:cs typeface="Chakra Petch"/>
              </a:rPr>
              <a:t>Preflight</a:t>
            </a:r>
          </a:p>
        </p:txBody>
      </p:sp>
      <p:sp>
        <p:nvSpPr>
          <p:cNvPr id="7" name="text-11-NaN">
            <a:extLst xmlns:a="http://schemas.openxmlformats.org/drawingml/2006/main">
              <a:ext uri="{FF2B5EF4-FFF2-40B4-BE49-F238E27FC236}">
                <a16:creationId xmlns:a16="http://schemas.microsoft.com/office/drawing/2014/main" id="{3474D22D-FEBB-4501-8972-35AC39A6588D}"/>
              </a:ext>
            </a:extLst>
          </p:cNvPr>
          <p:cNvSpPr>
            <a:spLocks xmlns:a="http://schemas.openxmlformats.org/drawingml/2006/main" noGrp="1"/>
          </p:cNvSpPr>
          <p:nvPr/>
        </p:nvSpPr>
        <p:spPr>
          <a:xfrm xmlns:a="http://schemas.openxmlformats.org/drawingml/2006/main">
            <a:off x="1143000" y="6029325"/>
            <a:ext cx="3571875"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Check tools and AWS</a:t>
            </a:r>
          </a:p>
        </p:txBody>
      </p:sp>
      <p:sp>
        <p:nvSpPr>
          <p:cNvPr id="8" name="text-11-NaN">
            <a:extLst xmlns:a="http://schemas.openxmlformats.org/drawingml/2006/main">
              <a:ext uri="{FF2B5EF4-FFF2-40B4-BE49-F238E27FC236}">
                <a16:creationId xmlns:a16="http://schemas.microsoft.com/office/drawing/2014/main" id="{7F083C8A-C689-49D9-9D49-7013AC9D2341}"/>
              </a:ext>
            </a:extLst>
          </p:cNvPr>
          <p:cNvSpPr>
            <a:spLocks xmlns:a="http://schemas.openxmlformats.org/drawingml/2006/main" noGrp="1"/>
          </p:cNvSpPr>
          <p:nvPr/>
        </p:nvSpPr>
        <p:spPr>
          <a:xfrm xmlns:a="http://schemas.openxmlformats.org/drawingml/2006/main">
            <a:off x="5172075" y="3586163"/>
            <a:ext cx="3143250" cy="757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0">
                <a:solidFill>
                  <a:srgbClr val="6EA8FF"/>
                </a:solidFill>
                <a:latin typeface="JetBrains Mono"/>
                <a:ea typeface="JetBrains Mono"/>
                <a:cs typeface="JetBrains Mono"/>
              </a:defRPr>
            </a:pPr>
            <a:r>
              <a:rPr sz="3825" b="0">
                <a:solidFill>
                  <a:srgbClr val="6EA8FF"/>
                </a:solidFill>
                <a:latin typeface="JetBrains Mono"/>
                <a:ea typeface="JetBrains Mono"/>
                <a:cs typeface="JetBrains Mono"/>
              </a:rPr>
              <a:t>02</a:t>
            </a:r>
          </a:p>
        </p:txBody>
      </p:sp>
      <p:sp>
        <p:nvSpPr>
          <p:cNvPr id="9" name="text-11-NaN">
            <a:extLst xmlns:a="http://schemas.openxmlformats.org/drawingml/2006/main">
              <a:ext uri="{FF2B5EF4-FFF2-40B4-BE49-F238E27FC236}">
                <a16:creationId xmlns:a16="http://schemas.microsoft.com/office/drawing/2014/main" id="{FB77A515-4E7F-40A6-B95B-683B973BD22B}"/>
              </a:ext>
            </a:extLst>
          </p:cNvPr>
          <p:cNvSpPr>
            <a:spLocks xmlns:a="http://schemas.openxmlformats.org/drawingml/2006/main" noGrp="1"/>
          </p:cNvSpPr>
          <p:nvPr/>
        </p:nvSpPr>
        <p:spPr>
          <a:xfrm xmlns:a="http://schemas.openxmlformats.org/drawingml/2006/main">
            <a:off x="5172075" y="4957763"/>
            <a:ext cx="3571875"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EAF1FB"/>
                </a:solidFill>
                <a:latin typeface="Chakra Petch"/>
                <a:ea typeface="Chakra Petch"/>
                <a:cs typeface="Chakra Petch"/>
              </a:defRPr>
            </a:pPr>
            <a:r>
              <a:rPr sz="3825" b="1">
                <a:solidFill>
                  <a:srgbClr val="EAF1FB"/>
                </a:solidFill>
                <a:latin typeface="Chakra Petch"/>
                <a:ea typeface="Chakra Petch"/>
                <a:cs typeface="Chakra Petch"/>
              </a:rPr>
              <a:t>Deploy</a:t>
            </a:r>
          </a:p>
        </p:txBody>
      </p:sp>
      <p:sp>
        <p:nvSpPr>
          <p:cNvPr id="10" name="text-11-NaN">
            <a:extLst xmlns:a="http://schemas.openxmlformats.org/drawingml/2006/main">
              <a:ext uri="{FF2B5EF4-FFF2-40B4-BE49-F238E27FC236}">
                <a16:creationId xmlns:a16="http://schemas.microsoft.com/office/drawing/2014/main" id="{DDF84EE9-493C-4171-9D40-525D1DA0564C}"/>
              </a:ext>
            </a:extLst>
          </p:cNvPr>
          <p:cNvSpPr>
            <a:spLocks xmlns:a="http://schemas.openxmlformats.org/drawingml/2006/main" noGrp="1"/>
          </p:cNvSpPr>
          <p:nvPr/>
        </p:nvSpPr>
        <p:spPr>
          <a:xfrm xmlns:a="http://schemas.openxmlformats.org/drawingml/2006/main">
            <a:off x="5172075" y="6029325"/>
            <a:ext cx="3571875"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Your AWS stack</a:t>
            </a:r>
          </a:p>
        </p:txBody>
      </p:sp>
      <p:sp>
        <p:nvSpPr>
          <p:cNvPr id="11" name="text-11-NaN">
            <a:extLst xmlns:a="http://schemas.openxmlformats.org/drawingml/2006/main">
              <a:ext uri="{FF2B5EF4-FFF2-40B4-BE49-F238E27FC236}">
                <a16:creationId xmlns:a16="http://schemas.microsoft.com/office/drawing/2014/main" id="{10DCA275-CD92-4BCA-A364-1A476BC56B3D}"/>
              </a:ext>
            </a:extLst>
          </p:cNvPr>
          <p:cNvSpPr>
            <a:spLocks xmlns:a="http://schemas.openxmlformats.org/drawingml/2006/main" noGrp="1"/>
          </p:cNvSpPr>
          <p:nvPr/>
        </p:nvSpPr>
        <p:spPr>
          <a:xfrm xmlns:a="http://schemas.openxmlformats.org/drawingml/2006/main">
            <a:off x="9201150" y="3586163"/>
            <a:ext cx="3143250" cy="757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0">
                <a:solidFill>
                  <a:srgbClr val="6EA8FF"/>
                </a:solidFill>
                <a:latin typeface="JetBrains Mono"/>
                <a:ea typeface="JetBrains Mono"/>
                <a:cs typeface="JetBrains Mono"/>
              </a:defRPr>
            </a:pPr>
            <a:r>
              <a:rPr sz="3825" b="0">
                <a:solidFill>
                  <a:srgbClr val="6EA8FF"/>
                </a:solidFill>
                <a:latin typeface="JetBrains Mono"/>
                <a:ea typeface="JetBrains Mono"/>
                <a:cs typeface="JetBrains Mono"/>
              </a:rPr>
              <a:t>03</a:t>
            </a:r>
          </a:p>
        </p:txBody>
      </p:sp>
      <p:sp>
        <p:nvSpPr>
          <p:cNvPr id="12" name="text-11-NaN">
            <a:extLst xmlns:a="http://schemas.openxmlformats.org/drawingml/2006/main">
              <a:ext uri="{FF2B5EF4-FFF2-40B4-BE49-F238E27FC236}">
                <a16:creationId xmlns:a16="http://schemas.microsoft.com/office/drawing/2014/main" id="{D91B3620-93CD-4798-9BFB-D9172E51508F}"/>
              </a:ext>
            </a:extLst>
          </p:cNvPr>
          <p:cNvSpPr>
            <a:spLocks xmlns:a="http://schemas.openxmlformats.org/drawingml/2006/main" noGrp="1"/>
          </p:cNvSpPr>
          <p:nvPr/>
        </p:nvSpPr>
        <p:spPr>
          <a:xfrm xmlns:a="http://schemas.openxmlformats.org/drawingml/2006/main">
            <a:off x="9201150" y="4957763"/>
            <a:ext cx="3571875"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EAF1FB"/>
                </a:solidFill>
                <a:latin typeface="Chakra Petch"/>
                <a:ea typeface="Chakra Petch"/>
                <a:cs typeface="Chakra Petch"/>
              </a:defRPr>
            </a:pPr>
            <a:r>
              <a:rPr sz="3825" b="1">
                <a:solidFill>
                  <a:srgbClr val="EAF1FB"/>
                </a:solidFill>
                <a:latin typeface="Chakra Petch"/>
                <a:ea typeface="Chakra Petch"/>
                <a:cs typeface="Chakra Petch"/>
              </a:rPr>
              <a:t>Connect</a:t>
            </a:r>
          </a:p>
        </p:txBody>
      </p:sp>
      <p:sp>
        <p:nvSpPr>
          <p:cNvPr id="13" name="text-11-NaN">
            <a:extLst xmlns:a="http://schemas.openxmlformats.org/drawingml/2006/main">
              <a:ext uri="{FF2B5EF4-FFF2-40B4-BE49-F238E27FC236}">
                <a16:creationId xmlns:a16="http://schemas.microsoft.com/office/drawing/2014/main" id="{870C7281-F532-41FB-876D-C3CE79EDD297}"/>
              </a:ext>
            </a:extLst>
          </p:cNvPr>
          <p:cNvSpPr>
            <a:spLocks xmlns:a="http://schemas.openxmlformats.org/drawingml/2006/main" noGrp="1"/>
          </p:cNvSpPr>
          <p:nvPr/>
        </p:nvSpPr>
        <p:spPr>
          <a:xfrm xmlns:a="http://schemas.openxmlformats.org/drawingml/2006/main">
            <a:off x="9201150" y="6029325"/>
            <a:ext cx="3571875"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Claude web or ChatGPT</a:t>
            </a:r>
          </a:p>
        </p:txBody>
      </p:sp>
      <p:sp>
        <p:nvSpPr>
          <p:cNvPr id="14" name="text-11-NaN">
            <a:extLst xmlns:a="http://schemas.openxmlformats.org/drawingml/2006/main">
              <a:ext uri="{FF2B5EF4-FFF2-40B4-BE49-F238E27FC236}">
                <a16:creationId xmlns:a16="http://schemas.microsoft.com/office/drawing/2014/main" id="{0826178D-888C-4737-8EFD-642C31B44DE1}"/>
              </a:ext>
            </a:extLst>
          </p:cNvPr>
          <p:cNvSpPr>
            <a:spLocks xmlns:a="http://schemas.openxmlformats.org/drawingml/2006/main" noGrp="1"/>
          </p:cNvSpPr>
          <p:nvPr/>
        </p:nvSpPr>
        <p:spPr>
          <a:xfrm xmlns:a="http://schemas.openxmlformats.org/drawingml/2006/main">
            <a:off x="13230225" y="3586163"/>
            <a:ext cx="3143250" cy="757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0">
                <a:solidFill>
                  <a:srgbClr val="6EA8FF"/>
                </a:solidFill>
                <a:latin typeface="JetBrains Mono"/>
                <a:ea typeface="JetBrains Mono"/>
                <a:cs typeface="JetBrains Mono"/>
              </a:defRPr>
            </a:pPr>
            <a:r>
              <a:rPr sz="3825" b="0">
                <a:solidFill>
                  <a:srgbClr val="6EA8FF"/>
                </a:solidFill>
                <a:latin typeface="JetBrains Mono"/>
                <a:ea typeface="JetBrains Mono"/>
                <a:cs typeface="JetBrains Mono"/>
              </a:rPr>
              <a:t>04</a:t>
            </a:r>
          </a:p>
        </p:txBody>
      </p:sp>
      <p:sp>
        <p:nvSpPr>
          <p:cNvPr id="15" name="text-11-NaN">
            <a:extLst xmlns:a="http://schemas.openxmlformats.org/drawingml/2006/main">
              <a:ext uri="{FF2B5EF4-FFF2-40B4-BE49-F238E27FC236}">
                <a16:creationId xmlns:a16="http://schemas.microsoft.com/office/drawing/2014/main" id="{43BFB009-BD5B-481F-97CC-3F43B1E4044E}"/>
              </a:ext>
            </a:extLst>
          </p:cNvPr>
          <p:cNvSpPr>
            <a:spLocks xmlns:a="http://schemas.openxmlformats.org/drawingml/2006/main" noGrp="1"/>
          </p:cNvSpPr>
          <p:nvPr/>
        </p:nvSpPr>
        <p:spPr>
          <a:xfrm xmlns:a="http://schemas.openxmlformats.org/drawingml/2006/main">
            <a:off x="13230225" y="4957763"/>
            <a:ext cx="3571875"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825" b="1">
                <a:solidFill>
                  <a:srgbClr val="EAF1FB"/>
                </a:solidFill>
                <a:latin typeface="Chakra Petch"/>
                <a:ea typeface="Chakra Petch"/>
                <a:cs typeface="Chakra Petch"/>
              </a:defRPr>
            </a:pPr>
            <a:r>
              <a:rPr sz="3825" b="1">
                <a:solidFill>
                  <a:srgbClr val="EAF1FB"/>
                </a:solidFill>
                <a:latin typeface="Chakra Petch"/>
                <a:ea typeface="Chakra Petch"/>
                <a:cs typeface="Chakra Petch"/>
              </a:rPr>
              <a:t>Sync</a:t>
            </a:r>
          </a:p>
        </p:txBody>
      </p:sp>
      <p:sp>
        <p:nvSpPr>
          <p:cNvPr id="16" name="text-11-NaN">
            <a:extLst xmlns:a="http://schemas.openxmlformats.org/drawingml/2006/main">
              <a:ext uri="{FF2B5EF4-FFF2-40B4-BE49-F238E27FC236}">
                <a16:creationId xmlns:a16="http://schemas.microsoft.com/office/drawing/2014/main" id="{097930C4-7F3E-47E1-A2D8-AB901E3A4E43}"/>
              </a:ext>
            </a:extLst>
          </p:cNvPr>
          <p:cNvSpPr>
            <a:spLocks xmlns:a="http://schemas.openxmlformats.org/drawingml/2006/main" noGrp="1"/>
          </p:cNvSpPr>
          <p:nvPr/>
        </p:nvSpPr>
        <p:spPr>
          <a:xfrm xmlns:a="http://schemas.openxmlformats.org/drawingml/2006/main">
            <a:off x="13230225" y="6029325"/>
            <a:ext cx="3571875" cy="13573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Obsidian and S3</a:t>
            </a:r>
          </a:p>
        </p:txBody>
      </p:sp>
      <p:sp>
        <p:nvSpPr>
          <p:cNvPr id="17" name="">
            <a:extLst xmlns:a="http://schemas.openxmlformats.org/drawingml/2006/main">
              <a:ext uri="{FF2B5EF4-FFF2-40B4-BE49-F238E27FC236}">
                <a16:creationId xmlns:a16="http://schemas.microsoft.com/office/drawing/2014/main" id="{10096A63-0FC3-48F6-B074-1B0226C34465}"/>
              </a:ext>
            </a:extLst>
          </p:cNvPr>
          <p:cNvSpPr>
            <a:spLocks xmlns:a="http://schemas.openxmlformats.org/drawingml/2006/main" noGrp="1"/>
          </p:cNvSpPr>
          <p:nvPr/>
        </p:nvSpPr>
        <p:spPr>
          <a:xfrm xmlns:a="http://schemas.openxmlformats.org/drawingml/2006/main">
            <a:off x="1143000" y="83296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8" name="text-11-NaN">
            <a:extLst xmlns:a="http://schemas.openxmlformats.org/drawingml/2006/main">
              <a:ext uri="{FF2B5EF4-FFF2-40B4-BE49-F238E27FC236}">
                <a16:creationId xmlns:a16="http://schemas.microsoft.com/office/drawing/2014/main" id="{FFCA689F-B6B5-4768-BE09-27B95B3B4E6E}"/>
              </a:ext>
            </a:extLst>
          </p:cNvPr>
          <p:cNvSpPr>
            <a:spLocks xmlns:a="http://schemas.openxmlformats.org/drawingml/2006/main" noGrp="1"/>
          </p:cNvSpPr>
          <p:nvPr/>
        </p:nvSpPr>
        <p:spPr>
          <a:xfrm xmlns:a="http://schemas.openxmlformats.org/drawingml/2006/main">
            <a:off x="1143000" y="8658225"/>
            <a:ext cx="5429250"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8CB7F0"/>
                </a:solidFill>
                <a:latin typeface="JetBrains Mono"/>
                <a:ea typeface="JetBrains Mono"/>
                <a:cs typeface="JetBrains Mono"/>
              </a:defRPr>
            </a:pPr>
            <a:r>
              <a:rPr sz="1913" b="0">
                <a:solidFill>
                  <a:srgbClr val="8CB7F0"/>
                </a:solidFill>
                <a:latin typeface="JetBrains Mono"/>
                <a:ea typeface="JetBrains Mono"/>
                <a:cs typeface="JetBrains Mono"/>
              </a:rPr>
              <a:t>STEP-BY-STEP GUIDE</a:t>
            </a:r>
          </a:p>
        </p:txBody>
      </p:sp>
      <p:sp>
        <p:nvSpPr>
          <p:cNvPr id="19" name="text-11-NaN">
            <a:extLst xmlns:a="http://schemas.openxmlformats.org/drawingml/2006/main">
              <a:ext uri="{FF2B5EF4-FFF2-40B4-BE49-F238E27FC236}">
                <a16:creationId xmlns:a16="http://schemas.microsoft.com/office/drawing/2014/main" id="{235BDA98-AB5A-4001-BC5E-E39621D569DA}"/>
              </a:ext>
            </a:extLst>
          </p:cNvPr>
          <p:cNvSpPr>
            <a:spLocks xmlns:a="http://schemas.openxmlformats.org/drawingml/2006/main" noGrp="1"/>
          </p:cNvSpPr>
          <p:nvPr/>
        </p:nvSpPr>
        <p:spPr>
          <a:xfrm xmlns:a="http://schemas.openxmlformats.org/drawingml/2006/main">
            <a:off x="1143000" y="9244013"/>
            <a:ext cx="158591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6EA8FF"/>
                </a:solidFill>
                <a:latin typeface="JetBrains Mono"/>
                <a:ea typeface="JetBrains Mono"/>
                <a:cs typeface="JetBrains Mono"/>
              </a:defRPr>
            </a:pPr>
            <a:r>
              <a:rPr sz="2588" b="0">
                <a:solidFill>
                  <a:srgbClr val="6EA8FF"/>
                </a:solidFill>
                <a:latin typeface="JetBrains Mono"/>
                <a:ea typeface="JetBrains Mono"/>
                <a:cs typeface="JetBrains Mono"/>
              </a:rPr>
              <a:t>www.arloubeloria.com/workshop/vault-brain</a:t>
            </a:r>
          </a:p>
        </p:txBody>
      </p:sp>
    </p:spTree>
    <p:extLst>
      <p:ext uri="{BB962C8B-B14F-4D97-AF65-F5344CB8AC3E}">
        <p14:creationId xmlns:p14="http://schemas.microsoft.com/office/powerpoint/2010/main" val="601943547"/>
      </p:ext>
    </p:extLst>
  </p:cSld>
</p:sld>
</file>

<file path=ppt/slides/slide12.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15" name="text-12-NaN">
            <a:extLst xmlns:a="http://schemas.openxmlformats.org/drawingml/2006/main">
              <a:ext uri="{FF2B5EF4-FFF2-40B4-BE49-F238E27FC236}">
                <a16:creationId xmlns:a16="http://schemas.microsoft.com/office/drawing/2014/main" id="{562D5B3F-1847-4798-96D2-C3DA21AFE915}"/>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What you will leave with</a:t>
            </a:r>
          </a:p>
        </p:txBody>
      </p:sp>
      <p:sp>
        <p:nvSpPr>
          <p:cNvPr id="2" name="">
            <a:extLst xmlns:a="http://schemas.openxmlformats.org/drawingml/2006/main">
              <a:ext uri="{FF2B5EF4-FFF2-40B4-BE49-F238E27FC236}">
                <a16:creationId xmlns:a16="http://schemas.microsoft.com/office/drawing/2014/main" id="{AFE5CA56-954E-428D-8FD0-8A9C132B731D}"/>
              </a:ext>
            </a:extLst>
          </p:cNvPr>
          <p:cNvSpPr>
            <a:spLocks xmlns:a="http://schemas.openxmlformats.org/drawingml/2006/main" noGrp="1"/>
          </p:cNvSpPr>
          <p:nvPr/>
        </p:nvSpPr>
        <p:spPr>
          <a:xfrm xmlns:a="http://schemas.openxmlformats.org/drawingml/2006/main">
            <a:off x="1143000" y="275748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3" name="text-12-NaN">
            <a:extLst xmlns:a="http://schemas.openxmlformats.org/drawingml/2006/main">
              <a:ext uri="{FF2B5EF4-FFF2-40B4-BE49-F238E27FC236}">
                <a16:creationId xmlns:a16="http://schemas.microsoft.com/office/drawing/2014/main" id="{B2B73134-872B-4785-90DA-4E48F3C39FC2}"/>
              </a:ext>
            </a:extLst>
          </p:cNvPr>
          <p:cNvSpPr>
            <a:spLocks xmlns:a="http://schemas.openxmlformats.org/drawingml/2006/main" noGrp="1"/>
          </p:cNvSpPr>
          <p:nvPr/>
        </p:nvSpPr>
        <p:spPr>
          <a:xfrm xmlns:a="http://schemas.openxmlformats.org/drawingml/2006/main">
            <a:off x="1143000" y="3071813"/>
            <a:ext cx="942975" cy="671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6EA8FF"/>
                </a:solidFill>
                <a:latin typeface="JetBrains Mono"/>
                <a:ea typeface="JetBrains Mono"/>
                <a:cs typeface="JetBrains Mono"/>
              </a:defRPr>
            </a:pPr>
            <a:r>
              <a:rPr sz="3150" b="0">
                <a:solidFill>
                  <a:srgbClr val="6EA8FF"/>
                </a:solidFill>
                <a:latin typeface="JetBrains Mono"/>
                <a:ea typeface="JetBrains Mono"/>
                <a:cs typeface="JetBrains Mono"/>
              </a:rPr>
              <a:t>01</a:t>
            </a:r>
          </a:p>
        </p:txBody>
      </p:sp>
      <p:sp>
        <p:nvSpPr>
          <p:cNvPr id="4" name="text-12-NaN">
            <a:extLst xmlns:a="http://schemas.openxmlformats.org/drawingml/2006/main">
              <a:ext uri="{FF2B5EF4-FFF2-40B4-BE49-F238E27FC236}">
                <a16:creationId xmlns:a16="http://schemas.microsoft.com/office/drawing/2014/main" id="{9A18BFCB-AF77-47A1-8522-1E1D68240DB4}"/>
              </a:ext>
            </a:extLst>
          </p:cNvPr>
          <p:cNvSpPr>
            <a:spLocks xmlns:a="http://schemas.openxmlformats.org/drawingml/2006/main" noGrp="1"/>
          </p:cNvSpPr>
          <p:nvPr/>
        </p:nvSpPr>
        <p:spPr>
          <a:xfrm xmlns:a="http://schemas.openxmlformats.org/drawingml/2006/main">
            <a:off x="2628900" y="2957513"/>
            <a:ext cx="14216063"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EAF1FB"/>
                </a:solidFill>
                <a:latin typeface="Chakra Petch"/>
                <a:ea typeface="Chakra Petch"/>
                <a:cs typeface="Chakra Petch"/>
              </a:defRPr>
            </a:pPr>
            <a:r>
              <a:rPr sz="3375" b="1">
                <a:solidFill>
                  <a:srgbClr val="EAF1FB"/>
                </a:solidFill>
                <a:latin typeface="Chakra Petch"/>
                <a:ea typeface="Chakra Petch"/>
                <a:cs typeface="Chakra Petch"/>
              </a:rPr>
              <a:t>A private Markdown vault in your AWS account</a:t>
            </a:r>
          </a:p>
        </p:txBody>
      </p:sp>
      <p:sp>
        <p:nvSpPr>
          <p:cNvPr id="5" name="">
            <a:extLst xmlns:a="http://schemas.openxmlformats.org/drawingml/2006/main">
              <a:ext uri="{FF2B5EF4-FFF2-40B4-BE49-F238E27FC236}">
                <a16:creationId xmlns:a16="http://schemas.microsoft.com/office/drawing/2014/main" id="{DF77A5EC-203E-4B55-BCAB-F9E6EB55BBE2}"/>
              </a:ext>
            </a:extLst>
          </p:cNvPr>
          <p:cNvSpPr>
            <a:spLocks xmlns:a="http://schemas.openxmlformats.org/drawingml/2006/main" noGrp="1"/>
          </p:cNvSpPr>
          <p:nvPr/>
        </p:nvSpPr>
        <p:spPr>
          <a:xfrm xmlns:a="http://schemas.openxmlformats.org/drawingml/2006/main">
            <a:off x="1143000" y="424338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6" name="text-12-NaN">
            <a:extLst xmlns:a="http://schemas.openxmlformats.org/drawingml/2006/main">
              <a:ext uri="{FF2B5EF4-FFF2-40B4-BE49-F238E27FC236}">
                <a16:creationId xmlns:a16="http://schemas.microsoft.com/office/drawing/2014/main" id="{6D8A61A1-62D2-460D-A2D1-C73E831EDF59}"/>
              </a:ext>
            </a:extLst>
          </p:cNvPr>
          <p:cNvSpPr>
            <a:spLocks xmlns:a="http://schemas.openxmlformats.org/drawingml/2006/main" noGrp="1"/>
          </p:cNvSpPr>
          <p:nvPr/>
        </p:nvSpPr>
        <p:spPr>
          <a:xfrm xmlns:a="http://schemas.openxmlformats.org/drawingml/2006/main">
            <a:off x="1143000" y="4557713"/>
            <a:ext cx="942975" cy="671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6EA8FF"/>
                </a:solidFill>
                <a:latin typeface="JetBrains Mono"/>
                <a:ea typeface="JetBrains Mono"/>
                <a:cs typeface="JetBrains Mono"/>
              </a:defRPr>
            </a:pPr>
            <a:r>
              <a:rPr sz="3150" b="0">
                <a:solidFill>
                  <a:srgbClr val="6EA8FF"/>
                </a:solidFill>
                <a:latin typeface="JetBrains Mono"/>
                <a:ea typeface="JetBrains Mono"/>
                <a:cs typeface="JetBrains Mono"/>
              </a:rPr>
              <a:t>02</a:t>
            </a:r>
          </a:p>
        </p:txBody>
      </p:sp>
      <p:sp>
        <p:nvSpPr>
          <p:cNvPr id="7" name="text-12-NaN">
            <a:extLst xmlns:a="http://schemas.openxmlformats.org/drawingml/2006/main">
              <a:ext uri="{FF2B5EF4-FFF2-40B4-BE49-F238E27FC236}">
                <a16:creationId xmlns:a16="http://schemas.microsoft.com/office/drawing/2014/main" id="{E2FCD443-987E-4D35-9022-5324C23AF1D8}"/>
              </a:ext>
            </a:extLst>
          </p:cNvPr>
          <p:cNvSpPr>
            <a:spLocks xmlns:a="http://schemas.openxmlformats.org/drawingml/2006/main" noGrp="1"/>
          </p:cNvSpPr>
          <p:nvPr/>
        </p:nvSpPr>
        <p:spPr>
          <a:xfrm xmlns:a="http://schemas.openxmlformats.org/drawingml/2006/main">
            <a:off x="2628900" y="4443413"/>
            <a:ext cx="14216063"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EAF1FB"/>
                </a:solidFill>
                <a:latin typeface="Chakra Petch"/>
                <a:ea typeface="Chakra Petch"/>
                <a:cs typeface="Chakra Petch"/>
              </a:defRPr>
            </a:pPr>
            <a:r>
              <a:rPr sz="3375" b="1">
                <a:solidFill>
                  <a:srgbClr val="EAF1FB"/>
                </a:solidFill>
                <a:latin typeface="Chakra Petch"/>
                <a:ea typeface="Chakra Petch"/>
                <a:cs typeface="Chakra Petch"/>
              </a:rPr>
              <a:t>One web AI client connected to Vault Brain tools</a:t>
            </a:r>
          </a:p>
        </p:txBody>
      </p:sp>
      <p:sp>
        <p:nvSpPr>
          <p:cNvPr id="8" name="">
            <a:extLst xmlns:a="http://schemas.openxmlformats.org/drawingml/2006/main">
              <a:ext uri="{FF2B5EF4-FFF2-40B4-BE49-F238E27FC236}">
                <a16:creationId xmlns:a16="http://schemas.microsoft.com/office/drawing/2014/main" id="{9DBBD337-1301-4CF5-8AFD-51BBC3834BAD}"/>
              </a:ext>
            </a:extLst>
          </p:cNvPr>
          <p:cNvSpPr>
            <a:spLocks xmlns:a="http://schemas.openxmlformats.org/drawingml/2006/main" noGrp="1"/>
          </p:cNvSpPr>
          <p:nvPr/>
        </p:nvSpPr>
        <p:spPr>
          <a:xfrm xmlns:a="http://schemas.openxmlformats.org/drawingml/2006/main">
            <a:off x="1143000" y="572928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9" name="text-12-NaN">
            <a:extLst xmlns:a="http://schemas.openxmlformats.org/drawingml/2006/main">
              <a:ext uri="{FF2B5EF4-FFF2-40B4-BE49-F238E27FC236}">
                <a16:creationId xmlns:a16="http://schemas.microsoft.com/office/drawing/2014/main" id="{737A91B2-8B11-430C-A6D6-1389A9632D34}"/>
              </a:ext>
            </a:extLst>
          </p:cNvPr>
          <p:cNvSpPr>
            <a:spLocks xmlns:a="http://schemas.openxmlformats.org/drawingml/2006/main" noGrp="1"/>
          </p:cNvSpPr>
          <p:nvPr/>
        </p:nvSpPr>
        <p:spPr>
          <a:xfrm xmlns:a="http://schemas.openxmlformats.org/drawingml/2006/main">
            <a:off x="1143000" y="6043613"/>
            <a:ext cx="942975" cy="671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6EA8FF"/>
                </a:solidFill>
                <a:latin typeface="JetBrains Mono"/>
                <a:ea typeface="JetBrains Mono"/>
                <a:cs typeface="JetBrains Mono"/>
              </a:defRPr>
            </a:pPr>
            <a:r>
              <a:rPr sz="3150" b="0">
                <a:solidFill>
                  <a:srgbClr val="6EA8FF"/>
                </a:solidFill>
                <a:latin typeface="JetBrains Mono"/>
                <a:ea typeface="JetBrains Mono"/>
                <a:cs typeface="JetBrains Mono"/>
              </a:rPr>
              <a:t>03</a:t>
            </a:r>
          </a:p>
        </p:txBody>
      </p:sp>
      <p:sp>
        <p:nvSpPr>
          <p:cNvPr id="10" name="text-12-NaN">
            <a:extLst xmlns:a="http://schemas.openxmlformats.org/drawingml/2006/main">
              <a:ext uri="{FF2B5EF4-FFF2-40B4-BE49-F238E27FC236}">
                <a16:creationId xmlns:a16="http://schemas.microsoft.com/office/drawing/2014/main" id="{C349E6CA-8BB1-4315-8D2D-8F461632B473}"/>
              </a:ext>
            </a:extLst>
          </p:cNvPr>
          <p:cNvSpPr>
            <a:spLocks xmlns:a="http://schemas.openxmlformats.org/drawingml/2006/main" noGrp="1"/>
          </p:cNvSpPr>
          <p:nvPr/>
        </p:nvSpPr>
        <p:spPr>
          <a:xfrm xmlns:a="http://schemas.openxmlformats.org/drawingml/2006/main">
            <a:off x="2628900" y="5929313"/>
            <a:ext cx="14216063"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EAF1FB"/>
                </a:solidFill>
                <a:latin typeface="Chakra Petch"/>
                <a:ea typeface="Chakra Petch"/>
                <a:cs typeface="Chakra Petch"/>
              </a:defRPr>
            </a:pPr>
            <a:r>
              <a:rPr sz="3375" b="1">
                <a:solidFill>
                  <a:srgbClr val="EAF1FB"/>
                </a:solidFill>
                <a:latin typeface="Chakra Petch"/>
                <a:ea typeface="Chakra Petch"/>
                <a:cs typeface="Chakra Petch"/>
              </a:rPr>
              <a:t>A note your AI saves to the vault and reads back</a:t>
            </a:r>
          </a:p>
        </p:txBody>
      </p:sp>
      <p:sp>
        <p:nvSpPr>
          <p:cNvPr id="11" name="">
            <a:extLst xmlns:a="http://schemas.openxmlformats.org/drawingml/2006/main">
              <a:ext uri="{FF2B5EF4-FFF2-40B4-BE49-F238E27FC236}">
                <a16:creationId xmlns:a16="http://schemas.microsoft.com/office/drawing/2014/main" id="{1419B36A-A457-4851-B4C1-350EC5C186BA}"/>
              </a:ext>
            </a:extLst>
          </p:cNvPr>
          <p:cNvSpPr>
            <a:spLocks xmlns:a="http://schemas.openxmlformats.org/drawingml/2006/main" noGrp="1"/>
          </p:cNvSpPr>
          <p:nvPr/>
        </p:nvSpPr>
        <p:spPr>
          <a:xfrm xmlns:a="http://schemas.openxmlformats.org/drawingml/2006/main">
            <a:off x="1143000" y="721518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2" name="text-12-NaN">
            <a:extLst xmlns:a="http://schemas.openxmlformats.org/drawingml/2006/main">
              <a:ext uri="{FF2B5EF4-FFF2-40B4-BE49-F238E27FC236}">
                <a16:creationId xmlns:a16="http://schemas.microsoft.com/office/drawing/2014/main" id="{77582B65-A6F6-4208-926F-A0E0102A911E}"/>
              </a:ext>
            </a:extLst>
          </p:cNvPr>
          <p:cNvSpPr>
            <a:spLocks xmlns:a="http://schemas.openxmlformats.org/drawingml/2006/main" noGrp="1"/>
          </p:cNvSpPr>
          <p:nvPr/>
        </p:nvSpPr>
        <p:spPr>
          <a:xfrm xmlns:a="http://schemas.openxmlformats.org/drawingml/2006/main">
            <a:off x="1143000" y="7529513"/>
            <a:ext cx="942975" cy="671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6EA8FF"/>
                </a:solidFill>
                <a:latin typeface="JetBrains Mono"/>
                <a:ea typeface="JetBrains Mono"/>
                <a:cs typeface="JetBrains Mono"/>
              </a:defRPr>
            </a:pPr>
            <a:r>
              <a:rPr sz="3150" b="0">
                <a:solidFill>
                  <a:srgbClr val="6EA8FF"/>
                </a:solidFill>
                <a:latin typeface="JetBrains Mono"/>
                <a:ea typeface="JetBrains Mono"/>
                <a:cs typeface="JetBrains Mono"/>
              </a:rPr>
              <a:t>04</a:t>
            </a:r>
          </a:p>
        </p:txBody>
      </p:sp>
      <p:sp>
        <p:nvSpPr>
          <p:cNvPr id="13" name="text-12-NaN">
            <a:extLst xmlns:a="http://schemas.openxmlformats.org/drawingml/2006/main">
              <a:ext uri="{FF2B5EF4-FFF2-40B4-BE49-F238E27FC236}">
                <a16:creationId xmlns:a16="http://schemas.microsoft.com/office/drawing/2014/main" id="{E35218B5-BDB1-4341-AC59-5482B2D7EA3F}"/>
              </a:ext>
            </a:extLst>
          </p:cNvPr>
          <p:cNvSpPr>
            <a:spLocks xmlns:a="http://schemas.openxmlformats.org/drawingml/2006/main" noGrp="1"/>
          </p:cNvSpPr>
          <p:nvPr/>
        </p:nvSpPr>
        <p:spPr>
          <a:xfrm xmlns:a="http://schemas.openxmlformats.org/drawingml/2006/main">
            <a:off x="2628900" y="7415213"/>
            <a:ext cx="14216063"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EAF1FB"/>
                </a:solidFill>
                <a:latin typeface="Chakra Petch"/>
                <a:ea typeface="Chakra Petch"/>
                <a:cs typeface="Chakra Petch"/>
              </a:defRPr>
            </a:pPr>
            <a:r>
              <a:rPr sz="3375" b="1">
                <a:solidFill>
                  <a:srgbClr val="EAF1FB"/>
                </a:solidFill>
                <a:latin typeface="Chakra Petch"/>
                <a:ea typeface="Chakra Petch"/>
                <a:cs typeface="Chakra Petch"/>
              </a:rPr>
              <a:t>The same files visible and editable in Obsidian</a:t>
            </a:r>
          </a:p>
        </p:txBody>
      </p:sp>
      <p:sp>
        <p:nvSpPr>
          <p:cNvPr id="14" name="">
            <a:extLst xmlns:a="http://schemas.openxmlformats.org/drawingml/2006/main">
              <a:ext uri="{FF2B5EF4-FFF2-40B4-BE49-F238E27FC236}">
                <a16:creationId xmlns:a16="http://schemas.microsoft.com/office/drawing/2014/main" id="{15DCC4D8-DDDB-4F6F-B5AB-A5C12DF8A551}"/>
              </a:ext>
            </a:extLst>
          </p:cNvPr>
          <p:cNvSpPr>
            <a:spLocks xmlns:a="http://schemas.openxmlformats.org/drawingml/2006/main" noGrp="1"/>
          </p:cNvSpPr>
          <p:nvPr/>
        </p:nvSpPr>
        <p:spPr>
          <a:xfrm xmlns:a="http://schemas.openxmlformats.org/drawingml/2006/main">
            <a:off x="1143000" y="870108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Tree>
    <p:extLst>
      <p:ext uri="{BB962C8B-B14F-4D97-AF65-F5344CB8AC3E}">
        <p14:creationId xmlns:p14="http://schemas.microsoft.com/office/powerpoint/2010/main" val="922572021"/>
      </p:ext>
    </p:extLst>
  </p:cSld>
</p:sld>
</file>

<file path=ppt/slides/slide13.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23" name="text-13-NaN">
            <a:extLst xmlns:a="http://schemas.openxmlformats.org/drawingml/2006/main">
              <a:ext uri="{FF2B5EF4-FFF2-40B4-BE49-F238E27FC236}">
                <a16:creationId xmlns:a16="http://schemas.microsoft.com/office/drawing/2014/main" id="{D2D005F2-0DDA-4B25-A11D-E9925152386A}"/>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Prepare before the workshop</a:t>
            </a:r>
          </a:p>
        </p:txBody>
      </p:sp>
      <p:sp>
        <p:nvSpPr>
          <p:cNvPr id="2" name="text-13-NaN">
            <a:extLst xmlns:a="http://schemas.openxmlformats.org/drawingml/2006/main">
              <a:ext uri="{FF2B5EF4-FFF2-40B4-BE49-F238E27FC236}">
                <a16:creationId xmlns:a16="http://schemas.microsoft.com/office/drawing/2014/main" id="{BCD253F7-A12B-4AF5-8BE9-6F42C622965D}"/>
              </a:ext>
            </a:extLst>
          </p:cNvPr>
          <p:cNvSpPr>
            <a:spLocks xmlns:a="http://schemas.openxmlformats.org/drawingml/2006/main" noGrp="1"/>
          </p:cNvSpPr>
          <p:nvPr/>
        </p:nvSpPr>
        <p:spPr>
          <a:xfrm xmlns:a="http://schemas.openxmlformats.org/drawingml/2006/main">
            <a:off x="1143000" y="2157413"/>
            <a:ext cx="15859125"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Have these ready. We clone and run preflight together during the session.</a:t>
            </a:r>
          </a:p>
        </p:txBody>
      </p:sp>
      <p:sp>
        <p:nvSpPr>
          <p:cNvPr id="3" name="">
            <a:extLst xmlns:a="http://schemas.openxmlformats.org/drawingml/2006/main">
              <a:ext uri="{FF2B5EF4-FFF2-40B4-BE49-F238E27FC236}">
                <a16:creationId xmlns:a16="http://schemas.microsoft.com/office/drawing/2014/main" id="{8E9A85CC-5A03-4BB4-9553-6F267FC6CA34}"/>
              </a:ext>
            </a:extLst>
          </p:cNvPr>
          <p:cNvSpPr>
            <a:spLocks xmlns:a="http://schemas.openxmlformats.org/drawingml/2006/main" noGrp="1"/>
          </p:cNvSpPr>
          <p:nvPr/>
        </p:nvSpPr>
        <p:spPr>
          <a:xfrm xmlns:a="http://schemas.openxmlformats.org/drawingml/2006/main">
            <a:off x="1143000" y="298608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4" name="text-13-NaN">
            <a:extLst xmlns:a="http://schemas.openxmlformats.org/drawingml/2006/main">
              <a:ext uri="{FF2B5EF4-FFF2-40B4-BE49-F238E27FC236}">
                <a16:creationId xmlns:a16="http://schemas.microsoft.com/office/drawing/2014/main" id="{7DC8ED67-F260-4BB6-AB3A-DFDF057B917A}"/>
              </a:ext>
            </a:extLst>
          </p:cNvPr>
          <p:cNvSpPr>
            <a:spLocks xmlns:a="http://schemas.openxmlformats.org/drawingml/2006/main" noGrp="1"/>
          </p:cNvSpPr>
          <p:nvPr/>
        </p:nvSpPr>
        <p:spPr>
          <a:xfrm xmlns:a="http://schemas.openxmlformats.org/drawingml/2006/main">
            <a:off x="1143000" y="3257550"/>
            <a:ext cx="785813"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01</a:t>
            </a:r>
          </a:p>
        </p:txBody>
      </p:sp>
      <p:sp>
        <p:nvSpPr>
          <p:cNvPr id="5" name="text-13-NaN">
            <a:extLst xmlns:a="http://schemas.openxmlformats.org/drawingml/2006/main">
              <a:ext uri="{FF2B5EF4-FFF2-40B4-BE49-F238E27FC236}">
                <a16:creationId xmlns:a16="http://schemas.microsoft.com/office/drawing/2014/main" id="{1A2C81D9-0F3B-4C52-B80E-517C8B4BCE66}"/>
              </a:ext>
            </a:extLst>
          </p:cNvPr>
          <p:cNvSpPr>
            <a:spLocks xmlns:a="http://schemas.openxmlformats.org/drawingml/2006/main" noGrp="1"/>
          </p:cNvSpPr>
          <p:nvPr/>
        </p:nvSpPr>
        <p:spPr>
          <a:xfrm xmlns:a="http://schemas.openxmlformats.org/drawingml/2006/main">
            <a:off x="2157413" y="3200400"/>
            <a:ext cx="4257675"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1">
                <a:solidFill>
                  <a:srgbClr val="EAF1FB"/>
                </a:solidFill>
                <a:latin typeface="Chakra Petch"/>
                <a:ea typeface="Chakra Petch"/>
                <a:cs typeface="Chakra Petch"/>
              </a:defRPr>
            </a:pPr>
            <a:r>
              <a:rPr sz="3038" b="1">
                <a:solidFill>
                  <a:srgbClr val="EAF1FB"/>
                </a:solidFill>
                <a:latin typeface="Chakra Petch"/>
                <a:ea typeface="Chakra Petch"/>
                <a:cs typeface="Chakra Petch"/>
              </a:rPr>
              <a:t>Software</a:t>
            </a:r>
          </a:p>
        </p:txBody>
      </p:sp>
      <p:sp>
        <p:nvSpPr>
          <p:cNvPr id="6" name="text-13-NaN">
            <a:extLst xmlns:a="http://schemas.openxmlformats.org/drawingml/2006/main">
              <a:ext uri="{FF2B5EF4-FFF2-40B4-BE49-F238E27FC236}">
                <a16:creationId xmlns:a16="http://schemas.microsoft.com/office/drawing/2014/main" id="{15670220-DF98-4D46-9063-D82C59C68D79}"/>
              </a:ext>
            </a:extLst>
          </p:cNvPr>
          <p:cNvSpPr>
            <a:spLocks xmlns:a="http://schemas.openxmlformats.org/drawingml/2006/main" noGrp="1"/>
          </p:cNvSpPr>
          <p:nvPr/>
        </p:nvSpPr>
        <p:spPr>
          <a:xfrm xmlns:a="http://schemas.openxmlformats.org/drawingml/2006/main">
            <a:off x="6715125" y="3200400"/>
            <a:ext cx="10258425"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Git, AWS CLI, Terraform 1.10+, and Node.js 22+.</a:t>
            </a:r>
          </a:p>
        </p:txBody>
      </p:sp>
      <p:sp>
        <p:nvSpPr>
          <p:cNvPr id="7" name="">
            <a:extLst xmlns:a="http://schemas.openxmlformats.org/drawingml/2006/main">
              <a:ext uri="{FF2B5EF4-FFF2-40B4-BE49-F238E27FC236}">
                <a16:creationId xmlns:a16="http://schemas.microsoft.com/office/drawing/2014/main" id="{125DCD02-8E25-4532-8D71-C0896D0F45CD}"/>
              </a:ext>
            </a:extLst>
          </p:cNvPr>
          <p:cNvSpPr>
            <a:spLocks xmlns:a="http://schemas.openxmlformats.org/drawingml/2006/main" noGrp="1"/>
          </p:cNvSpPr>
          <p:nvPr/>
        </p:nvSpPr>
        <p:spPr>
          <a:xfrm xmlns:a="http://schemas.openxmlformats.org/drawingml/2006/main">
            <a:off x="1143000" y="4171950"/>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8" name="text-13-NaN">
            <a:extLst xmlns:a="http://schemas.openxmlformats.org/drawingml/2006/main">
              <a:ext uri="{FF2B5EF4-FFF2-40B4-BE49-F238E27FC236}">
                <a16:creationId xmlns:a16="http://schemas.microsoft.com/office/drawing/2014/main" id="{1470CC9C-5C69-4D36-BC7F-636F8AFD2395}"/>
              </a:ext>
            </a:extLst>
          </p:cNvPr>
          <p:cNvSpPr>
            <a:spLocks xmlns:a="http://schemas.openxmlformats.org/drawingml/2006/main" noGrp="1"/>
          </p:cNvSpPr>
          <p:nvPr/>
        </p:nvSpPr>
        <p:spPr>
          <a:xfrm xmlns:a="http://schemas.openxmlformats.org/drawingml/2006/main">
            <a:off x="1143000" y="4443413"/>
            <a:ext cx="785813"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02</a:t>
            </a:r>
          </a:p>
        </p:txBody>
      </p:sp>
      <p:sp>
        <p:nvSpPr>
          <p:cNvPr id="9" name="text-13-NaN">
            <a:extLst xmlns:a="http://schemas.openxmlformats.org/drawingml/2006/main">
              <a:ext uri="{FF2B5EF4-FFF2-40B4-BE49-F238E27FC236}">
                <a16:creationId xmlns:a16="http://schemas.microsoft.com/office/drawing/2014/main" id="{FD6A99AA-FD88-44CF-B85F-A29074E6330F}"/>
              </a:ext>
            </a:extLst>
          </p:cNvPr>
          <p:cNvSpPr>
            <a:spLocks xmlns:a="http://schemas.openxmlformats.org/drawingml/2006/main" noGrp="1"/>
          </p:cNvSpPr>
          <p:nvPr/>
        </p:nvSpPr>
        <p:spPr>
          <a:xfrm xmlns:a="http://schemas.openxmlformats.org/drawingml/2006/main">
            <a:off x="2157413" y="4386263"/>
            <a:ext cx="4257675"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1">
                <a:solidFill>
                  <a:srgbClr val="EAF1FB"/>
                </a:solidFill>
                <a:latin typeface="Chakra Petch"/>
                <a:ea typeface="Chakra Petch"/>
                <a:cs typeface="Chakra Petch"/>
              </a:defRPr>
            </a:pPr>
            <a:r>
              <a:rPr sz="3038" b="1">
                <a:solidFill>
                  <a:srgbClr val="EAF1FB"/>
                </a:solidFill>
                <a:latin typeface="Chakra Petch"/>
                <a:ea typeface="Chakra Petch"/>
                <a:cs typeface="Chakra Petch"/>
              </a:rPr>
              <a:t>AWS access</a:t>
            </a:r>
          </a:p>
        </p:txBody>
      </p:sp>
      <p:sp>
        <p:nvSpPr>
          <p:cNvPr id="10" name="text-13-NaN">
            <a:extLst xmlns:a="http://schemas.openxmlformats.org/drawingml/2006/main">
              <a:ext uri="{FF2B5EF4-FFF2-40B4-BE49-F238E27FC236}">
                <a16:creationId xmlns:a16="http://schemas.microsoft.com/office/drawing/2014/main" id="{6058FD35-E4CC-4903-9C60-AED450DC79E8}"/>
              </a:ext>
            </a:extLst>
          </p:cNvPr>
          <p:cNvSpPr>
            <a:spLocks xmlns:a="http://schemas.openxmlformats.org/drawingml/2006/main" noGrp="1"/>
          </p:cNvSpPr>
          <p:nvPr/>
        </p:nvSpPr>
        <p:spPr>
          <a:xfrm xmlns:a="http://schemas.openxmlformats.org/drawingml/2006/main">
            <a:off x="6715125" y="4386263"/>
            <a:ext cx="10258425"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A personal account and named CLI profile with IAM, S3, Lambda, API Gateway, Cognito, and CloudWatch Logs access.</a:t>
            </a:r>
          </a:p>
        </p:txBody>
      </p:sp>
      <p:sp>
        <p:nvSpPr>
          <p:cNvPr id="11" name="">
            <a:extLst xmlns:a="http://schemas.openxmlformats.org/drawingml/2006/main">
              <a:ext uri="{FF2B5EF4-FFF2-40B4-BE49-F238E27FC236}">
                <a16:creationId xmlns:a16="http://schemas.microsoft.com/office/drawing/2014/main" id="{580E468A-F2F9-4D25-A87F-BCD31DD8D85C}"/>
              </a:ext>
            </a:extLst>
          </p:cNvPr>
          <p:cNvSpPr>
            <a:spLocks xmlns:a="http://schemas.openxmlformats.org/drawingml/2006/main" noGrp="1"/>
          </p:cNvSpPr>
          <p:nvPr/>
        </p:nvSpPr>
        <p:spPr>
          <a:xfrm xmlns:a="http://schemas.openxmlformats.org/drawingml/2006/main">
            <a:off x="1143000" y="53578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2" name="text-13-NaN">
            <a:extLst xmlns:a="http://schemas.openxmlformats.org/drawingml/2006/main">
              <a:ext uri="{FF2B5EF4-FFF2-40B4-BE49-F238E27FC236}">
                <a16:creationId xmlns:a16="http://schemas.microsoft.com/office/drawing/2014/main" id="{F1A6236E-2DC8-42CB-A5A3-BC46CB750E00}"/>
              </a:ext>
            </a:extLst>
          </p:cNvPr>
          <p:cNvSpPr>
            <a:spLocks xmlns:a="http://schemas.openxmlformats.org/drawingml/2006/main" noGrp="1"/>
          </p:cNvSpPr>
          <p:nvPr/>
        </p:nvSpPr>
        <p:spPr>
          <a:xfrm xmlns:a="http://schemas.openxmlformats.org/drawingml/2006/main">
            <a:off x="1143000" y="5629275"/>
            <a:ext cx="785813"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03</a:t>
            </a:r>
          </a:p>
        </p:txBody>
      </p:sp>
      <p:sp>
        <p:nvSpPr>
          <p:cNvPr id="13" name="text-13-NaN">
            <a:extLst xmlns:a="http://schemas.openxmlformats.org/drawingml/2006/main">
              <a:ext uri="{FF2B5EF4-FFF2-40B4-BE49-F238E27FC236}">
                <a16:creationId xmlns:a16="http://schemas.microsoft.com/office/drawing/2014/main" id="{C213AE31-95DB-4362-867B-A72569FAFFE0}"/>
              </a:ext>
            </a:extLst>
          </p:cNvPr>
          <p:cNvSpPr>
            <a:spLocks xmlns:a="http://schemas.openxmlformats.org/drawingml/2006/main" noGrp="1"/>
          </p:cNvSpPr>
          <p:nvPr/>
        </p:nvSpPr>
        <p:spPr>
          <a:xfrm xmlns:a="http://schemas.openxmlformats.org/drawingml/2006/main">
            <a:off x="2157413" y="5572125"/>
            <a:ext cx="4257675"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1">
                <a:solidFill>
                  <a:srgbClr val="EAF1FB"/>
                </a:solidFill>
                <a:latin typeface="Chakra Petch"/>
                <a:ea typeface="Chakra Petch"/>
                <a:cs typeface="Chakra Petch"/>
              </a:defRPr>
            </a:pPr>
            <a:r>
              <a:rPr sz="3038" b="1">
                <a:solidFill>
                  <a:srgbClr val="EAF1FB"/>
                </a:solidFill>
                <a:latin typeface="Chakra Petch"/>
                <a:ea typeface="Chakra Petch"/>
                <a:cs typeface="Chakra Petch"/>
              </a:rPr>
              <a:t>Template</a:t>
            </a:r>
          </a:p>
        </p:txBody>
      </p:sp>
      <p:sp>
        <p:nvSpPr>
          <p:cNvPr id="14" name="text-13-NaN">
            <a:extLst xmlns:a="http://schemas.openxmlformats.org/drawingml/2006/main">
              <a:ext uri="{FF2B5EF4-FFF2-40B4-BE49-F238E27FC236}">
                <a16:creationId xmlns:a16="http://schemas.microsoft.com/office/drawing/2014/main" id="{BBC0A3BD-75A4-471E-BF71-C1B78B973FD7}"/>
              </a:ext>
            </a:extLst>
          </p:cNvPr>
          <p:cNvSpPr>
            <a:spLocks xmlns:a="http://schemas.openxmlformats.org/drawingml/2006/main" noGrp="1"/>
          </p:cNvSpPr>
          <p:nvPr/>
        </p:nvSpPr>
        <p:spPr>
          <a:xfrm xmlns:a="http://schemas.openxmlformats.org/drawingml/2006/main">
            <a:off x="6715125" y="5572125"/>
            <a:ext cx="10258425"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Keep github.com/Arlovzki/vault-brain handy. We clone it during the session.</a:t>
            </a:r>
          </a:p>
        </p:txBody>
      </p:sp>
      <p:sp>
        <p:nvSpPr>
          <p:cNvPr id="15" name="">
            <a:extLst xmlns:a="http://schemas.openxmlformats.org/drawingml/2006/main">
              <a:ext uri="{FF2B5EF4-FFF2-40B4-BE49-F238E27FC236}">
                <a16:creationId xmlns:a16="http://schemas.microsoft.com/office/drawing/2014/main" id="{AABF9580-16A6-4D91-89F6-0EF6D5F01EFC}"/>
              </a:ext>
            </a:extLst>
          </p:cNvPr>
          <p:cNvSpPr>
            <a:spLocks xmlns:a="http://schemas.openxmlformats.org/drawingml/2006/main" noGrp="1"/>
          </p:cNvSpPr>
          <p:nvPr/>
        </p:nvSpPr>
        <p:spPr>
          <a:xfrm xmlns:a="http://schemas.openxmlformats.org/drawingml/2006/main">
            <a:off x="1143000" y="6543675"/>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6" name="text-13-NaN">
            <a:extLst xmlns:a="http://schemas.openxmlformats.org/drawingml/2006/main">
              <a:ext uri="{FF2B5EF4-FFF2-40B4-BE49-F238E27FC236}">
                <a16:creationId xmlns:a16="http://schemas.microsoft.com/office/drawing/2014/main" id="{3DE917F0-2EF2-48C6-8BBA-E9678ED3C52C}"/>
              </a:ext>
            </a:extLst>
          </p:cNvPr>
          <p:cNvSpPr>
            <a:spLocks xmlns:a="http://schemas.openxmlformats.org/drawingml/2006/main" noGrp="1"/>
          </p:cNvSpPr>
          <p:nvPr/>
        </p:nvSpPr>
        <p:spPr>
          <a:xfrm xmlns:a="http://schemas.openxmlformats.org/drawingml/2006/main">
            <a:off x="1143000" y="6815138"/>
            <a:ext cx="785813" cy="61436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04</a:t>
            </a:r>
          </a:p>
        </p:txBody>
      </p:sp>
      <p:sp>
        <p:nvSpPr>
          <p:cNvPr id="17" name="text-13-NaN">
            <a:extLst xmlns:a="http://schemas.openxmlformats.org/drawingml/2006/main">
              <a:ext uri="{FF2B5EF4-FFF2-40B4-BE49-F238E27FC236}">
                <a16:creationId xmlns:a16="http://schemas.microsoft.com/office/drawing/2014/main" id="{FED89F46-3277-4CC7-BA2B-7967EF54CA84}"/>
              </a:ext>
            </a:extLst>
          </p:cNvPr>
          <p:cNvSpPr>
            <a:spLocks xmlns:a="http://schemas.openxmlformats.org/drawingml/2006/main" noGrp="1"/>
          </p:cNvSpPr>
          <p:nvPr/>
        </p:nvSpPr>
        <p:spPr>
          <a:xfrm xmlns:a="http://schemas.openxmlformats.org/drawingml/2006/main">
            <a:off x="2157413" y="6757988"/>
            <a:ext cx="4257675"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1">
                <a:solidFill>
                  <a:srgbClr val="EAF1FB"/>
                </a:solidFill>
                <a:latin typeface="Chakra Petch"/>
                <a:ea typeface="Chakra Petch"/>
                <a:cs typeface="Chakra Petch"/>
              </a:defRPr>
            </a:pPr>
            <a:r>
              <a:rPr sz="3038" b="1">
                <a:solidFill>
                  <a:srgbClr val="EAF1FB"/>
                </a:solidFill>
                <a:latin typeface="Chakra Petch"/>
                <a:ea typeface="Chakra Petch"/>
                <a:cs typeface="Chakra Petch"/>
              </a:rPr>
              <a:t>AI + Obsidian</a:t>
            </a:r>
          </a:p>
        </p:txBody>
      </p:sp>
      <p:sp>
        <p:nvSpPr>
          <p:cNvPr id="18" name="text-13-NaN">
            <a:extLst xmlns:a="http://schemas.openxmlformats.org/drawingml/2006/main">
              <a:ext uri="{FF2B5EF4-FFF2-40B4-BE49-F238E27FC236}">
                <a16:creationId xmlns:a16="http://schemas.microsoft.com/office/drawing/2014/main" id="{4A387D3C-3B42-4F51-8D78-66CE56B9BADD}"/>
              </a:ext>
            </a:extLst>
          </p:cNvPr>
          <p:cNvSpPr>
            <a:spLocks xmlns:a="http://schemas.openxmlformats.org/drawingml/2006/main" noGrp="1"/>
          </p:cNvSpPr>
          <p:nvPr/>
        </p:nvSpPr>
        <p:spPr>
          <a:xfrm xmlns:a="http://schemas.openxmlformats.org/drawingml/2006/main">
            <a:off x="6715125" y="6757988"/>
            <a:ext cx="10258425"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Sign in to Claude web or ChatGPT; confirm you can add a custom MCP connection. Install Obsidian; confirm Community plugins can be enabled.</a:t>
            </a:r>
          </a:p>
        </p:txBody>
      </p:sp>
      <p:sp>
        <p:nvSpPr>
          <p:cNvPr id="19" name="">
            <a:extLst xmlns:a="http://schemas.openxmlformats.org/drawingml/2006/main">
              <a:ext uri="{FF2B5EF4-FFF2-40B4-BE49-F238E27FC236}">
                <a16:creationId xmlns:a16="http://schemas.microsoft.com/office/drawing/2014/main" id="{2FBC074C-4396-4D0E-AB09-7CDE362B214F}"/>
              </a:ext>
            </a:extLst>
          </p:cNvPr>
          <p:cNvSpPr>
            <a:spLocks xmlns:a="http://schemas.openxmlformats.org/drawingml/2006/main" noGrp="1"/>
          </p:cNvSpPr>
          <p:nvPr/>
        </p:nvSpPr>
        <p:spPr>
          <a:xfrm xmlns:a="http://schemas.openxmlformats.org/drawingml/2006/main">
            <a:off x="1143000" y="772953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20" name="text-13-NaN">
            <a:extLst xmlns:a="http://schemas.openxmlformats.org/drawingml/2006/main">
              <a:ext uri="{FF2B5EF4-FFF2-40B4-BE49-F238E27FC236}">
                <a16:creationId xmlns:a16="http://schemas.microsoft.com/office/drawing/2014/main" id="{17624D7F-6822-49A1-9F7B-2853AE23F630}"/>
              </a:ext>
            </a:extLst>
          </p:cNvPr>
          <p:cNvSpPr>
            <a:spLocks xmlns:a="http://schemas.openxmlformats.org/drawingml/2006/main" noGrp="1"/>
          </p:cNvSpPr>
          <p:nvPr/>
        </p:nvSpPr>
        <p:spPr>
          <a:xfrm xmlns:a="http://schemas.openxmlformats.org/drawingml/2006/main">
            <a:off x="1143000" y="8015288"/>
            <a:ext cx="914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USE SAFE SAMPLE DATA</a:t>
            </a:r>
          </a:p>
        </p:txBody>
      </p:sp>
      <p:sp>
        <p:nvSpPr>
          <p:cNvPr id="21" name="text-13-NaN">
            <a:extLst xmlns:a="http://schemas.openxmlformats.org/drawingml/2006/main">
              <a:ext uri="{FF2B5EF4-FFF2-40B4-BE49-F238E27FC236}">
                <a16:creationId xmlns:a16="http://schemas.microsoft.com/office/drawing/2014/main" id="{4CDCF54E-E153-4D23-9021-B82AB1AA6F78}"/>
              </a:ext>
            </a:extLst>
          </p:cNvPr>
          <p:cNvSpPr>
            <a:spLocks xmlns:a="http://schemas.openxmlformats.org/drawingml/2006/main" noGrp="1"/>
          </p:cNvSpPr>
          <p:nvPr/>
        </p:nvSpPr>
        <p:spPr>
          <a:xfrm xmlns:a="http://schemas.openxmlformats.org/drawingml/2006/main">
            <a:off x="1143000" y="8501063"/>
            <a:ext cx="15859125" cy="8143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Use one small, non-sensitive note. No passwords, API keys, customer data, or private company material.</a:t>
            </a:r>
          </a:p>
        </p:txBody>
      </p:sp>
      <p:sp>
        <p:nvSpPr>
          <p:cNvPr id="22" name="text-13-NaN">
            <a:extLst xmlns:a="http://schemas.openxmlformats.org/drawingml/2006/main">
              <a:ext uri="{FF2B5EF4-FFF2-40B4-BE49-F238E27FC236}">
                <a16:creationId xmlns:a16="http://schemas.microsoft.com/office/drawing/2014/main" id="{15022F46-40F5-45D2-B75A-FF3A3591A77C}"/>
              </a:ext>
            </a:extLst>
          </p:cNvPr>
          <p:cNvSpPr>
            <a:spLocks xmlns:a="http://schemas.openxmlformats.org/drawingml/2006/main" noGrp="1"/>
          </p:cNvSpPr>
          <p:nvPr/>
        </p:nvSpPr>
        <p:spPr>
          <a:xfrm xmlns:a="http://schemas.openxmlformats.org/drawingml/2006/main">
            <a:off x="1143000" y="9501188"/>
            <a:ext cx="1593056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GUIDE  www.arloubeloria.com/workshop/vault-brain#pre-flight</a:t>
            </a:r>
          </a:p>
        </p:txBody>
      </p:sp>
    </p:spTree>
    <p:extLst>
      <p:ext uri="{BB962C8B-B14F-4D97-AF65-F5344CB8AC3E}">
        <p14:creationId xmlns:p14="http://schemas.microsoft.com/office/powerpoint/2010/main" val="203835442"/>
      </p:ext>
    </p:extLst>
  </p:cSld>
</p:sld>
</file>

<file path=ppt/slides/slide14.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3DB19867-A07F-4889-BD81-B493543EF6C1}"/>
              </a:ext>
            </a:extLst>
          </p:cNvPr>
          <p:cNvSpPr>
            <a:spLocks xmlns:a="http://schemas.openxmlformats.org/drawingml/2006/main" noGrp="1"/>
          </p:cNvSpPr>
          <p:nvPr/>
        </p:nvSpPr>
        <p:spPr>
          <a:xfrm xmlns:a="http://schemas.openxmlformats.org/drawingml/2006/main">
            <a:off x="1143000" y="971550"/>
            <a:ext cx="1628775" cy="542925"/>
          </a:xfrm>
          <a:prstGeom xmlns:a="http://schemas.openxmlformats.org/drawingml/2006/main" prst="rect">
            <a:avLst/>
          </a:prstGeom>
          <a:solidFill xmlns:a="http://schemas.openxmlformats.org/drawingml/2006/main">
            <a:srgbClr val="060F28"/>
          </a:solidFill>
          <a:ln xmlns:a="http://schemas.openxmlformats.org/drawingml/2006/main" w="14288">
            <a:solidFill>
              <a:srgbClr val="6EA8FF"/>
            </a:solidFill>
            <a:prstDash val="solid"/>
          </a:ln>
        </p:spPr>
      </p:sp>
      <p:sp>
        <p:nvSpPr>
          <p:cNvPr id="2" name="text-14-NaN">
            <a:extLst xmlns:a="http://schemas.openxmlformats.org/drawingml/2006/main">
              <a:ext uri="{FF2B5EF4-FFF2-40B4-BE49-F238E27FC236}">
                <a16:creationId xmlns:a16="http://schemas.microsoft.com/office/drawing/2014/main" id="{36AA538C-28E5-414D-B548-4F4712E0673C}"/>
              </a:ext>
            </a:extLst>
          </p:cNvPr>
          <p:cNvSpPr>
            <a:spLocks xmlns:a="http://schemas.openxmlformats.org/drawingml/2006/main" noGrp="1"/>
          </p:cNvSpPr>
          <p:nvPr/>
        </p:nvSpPr>
        <p:spPr>
          <a:xfrm xmlns:a="http://schemas.openxmlformats.org/drawingml/2006/main">
            <a:off x="1314450" y="1071563"/>
            <a:ext cx="135731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CHECK</a:t>
            </a:r>
          </a:p>
        </p:txBody>
      </p:sp>
      <p:sp>
        <p:nvSpPr>
          <p:cNvPr id="3" name="text-14-NaN">
            <a:extLst xmlns:a="http://schemas.openxmlformats.org/drawingml/2006/main">
              <a:ext uri="{FF2B5EF4-FFF2-40B4-BE49-F238E27FC236}">
                <a16:creationId xmlns:a16="http://schemas.microsoft.com/office/drawing/2014/main" id="{5D75137E-3808-4DD0-A5E6-5E6FCF43D1CE}"/>
              </a:ext>
            </a:extLst>
          </p:cNvPr>
          <p:cNvSpPr>
            <a:spLocks xmlns:a="http://schemas.openxmlformats.org/drawingml/2006/main" noGrp="1"/>
          </p:cNvSpPr>
          <p:nvPr/>
        </p:nvSpPr>
        <p:spPr>
          <a:xfrm xmlns:a="http://schemas.openxmlformats.org/drawingml/2006/main">
            <a:off x="3057525" y="885825"/>
            <a:ext cx="14144625" cy="11287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Starting checkpoint</a:t>
            </a:r>
          </a:p>
        </p:txBody>
      </p:sp>
      <p:sp>
        <p:nvSpPr>
          <p:cNvPr id="4" name="text-14-NaN">
            <a:extLst xmlns:a="http://schemas.openxmlformats.org/drawingml/2006/main">
              <a:ext uri="{FF2B5EF4-FFF2-40B4-BE49-F238E27FC236}">
                <a16:creationId xmlns:a16="http://schemas.microsoft.com/office/drawing/2014/main" id="{2E0750EB-1769-4EE7-A887-5287B5373348}"/>
              </a:ext>
            </a:extLst>
          </p:cNvPr>
          <p:cNvSpPr>
            <a:spLocks xmlns:a="http://schemas.openxmlformats.org/drawingml/2006/main" noGrp="1"/>
          </p:cNvSpPr>
          <p:nvPr/>
        </p:nvSpPr>
        <p:spPr>
          <a:xfrm xmlns:a="http://schemas.openxmlformats.org/drawingml/2006/main">
            <a:off x="1143000" y="2071688"/>
            <a:ext cx="15930563" cy="9858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Run this check together before building. Use claude-web or chatgpt for CLIENT.</a:t>
            </a:r>
          </a:p>
        </p:txBody>
      </p:sp>
      <p:sp>
        <p:nvSpPr>
          <p:cNvPr id="5" name="">
            <a:extLst xmlns:a="http://schemas.openxmlformats.org/drawingml/2006/main">
              <a:ext uri="{FF2B5EF4-FFF2-40B4-BE49-F238E27FC236}">
                <a16:creationId xmlns:a16="http://schemas.microsoft.com/office/drawing/2014/main" id="{D71E6494-88A1-41E9-9D6C-1C08AF240283}"/>
              </a:ext>
            </a:extLst>
          </p:cNvPr>
          <p:cNvSpPr>
            <a:spLocks xmlns:a="http://schemas.openxmlformats.org/drawingml/2006/main" noGrp="1"/>
          </p:cNvSpPr>
          <p:nvPr/>
        </p:nvSpPr>
        <p:spPr>
          <a:xfrm xmlns:a="http://schemas.openxmlformats.org/drawingml/2006/main">
            <a:off x="1143000" y="3371850"/>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6" name="text-14-NaN">
            <a:extLst xmlns:a="http://schemas.openxmlformats.org/drawingml/2006/main">
              <a:ext uri="{FF2B5EF4-FFF2-40B4-BE49-F238E27FC236}">
                <a16:creationId xmlns:a16="http://schemas.microsoft.com/office/drawing/2014/main" id="{0D93A8D6-0F93-4041-8DE5-5432B0028FD7}"/>
              </a:ext>
            </a:extLst>
          </p:cNvPr>
          <p:cNvSpPr>
            <a:spLocks xmlns:a="http://schemas.openxmlformats.org/drawingml/2006/main" noGrp="1"/>
          </p:cNvSpPr>
          <p:nvPr/>
        </p:nvSpPr>
        <p:spPr>
          <a:xfrm xmlns:a="http://schemas.openxmlformats.org/drawingml/2006/main">
            <a:off x="1143000" y="3643313"/>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01</a:t>
            </a:r>
          </a:p>
        </p:txBody>
      </p:sp>
      <p:sp>
        <p:nvSpPr>
          <p:cNvPr id="7" name="text-14-NaN">
            <a:extLst xmlns:a="http://schemas.openxmlformats.org/drawingml/2006/main">
              <a:ext uri="{FF2B5EF4-FFF2-40B4-BE49-F238E27FC236}">
                <a16:creationId xmlns:a16="http://schemas.microsoft.com/office/drawing/2014/main" id="{8B9573B1-DF8C-47DE-82C8-AD4A49EA4C8F}"/>
              </a:ext>
            </a:extLst>
          </p:cNvPr>
          <p:cNvSpPr>
            <a:spLocks xmlns:a="http://schemas.openxmlformats.org/drawingml/2006/main" noGrp="1"/>
          </p:cNvSpPr>
          <p:nvPr/>
        </p:nvSpPr>
        <p:spPr>
          <a:xfrm xmlns:a="http://schemas.openxmlformats.org/drawingml/2006/main">
            <a:off x="2071688" y="3600450"/>
            <a:ext cx="5143500" cy="12430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Clone the template</a:t>
            </a:r>
          </a:p>
        </p:txBody>
      </p:sp>
      <p:sp>
        <p:nvSpPr>
          <p:cNvPr id="8" name="text-14-NaN">
            <a:extLst xmlns:a="http://schemas.openxmlformats.org/drawingml/2006/main">
              <a:ext uri="{FF2B5EF4-FFF2-40B4-BE49-F238E27FC236}">
                <a16:creationId xmlns:a16="http://schemas.microsoft.com/office/drawing/2014/main" id="{3ECC5B92-62B1-48D5-856C-D5820A5D0AE8}"/>
              </a:ext>
            </a:extLst>
          </p:cNvPr>
          <p:cNvSpPr>
            <a:spLocks xmlns:a="http://schemas.openxmlformats.org/drawingml/2006/main" noGrp="1"/>
          </p:cNvSpPr>
          <p:nvPr/>
        </p:nvSpPr>
        <p:spPr>
          <a:xfrm xmlns:a="http://schemas.openxmlformats.org/drawingml/2006/main">
            <a:off x="7429500" y="3600450"/>
            <a:ext cx="9644063"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EAF1FB"/>
                </a:solidFill>
                <a:latin typeface="JetBrains Mono"/>
                <a:ea typeface="JetBrains Mono"/>
                <a:cs typeface="JetBrains Mono"/>
              </a:defRPr>
            </a:pPr>
            <a:r>
              <a:rPr sz="2475" b="0">
                <a:solidFill>
                  <a:srgbClr val="EAF1FB"/>
                </a:solidFill>
                <a:latin typeface="JetBrains Mono"/>
                <a:ea typeface="JetBrains Mono"/>
                <a:cs typeface="JetBrains Mono"/>
              </a:rPr>
              <a:t>git clone https://github.com/Arlovzki/vault-brain.git</a:t>
            </a:r>
          </a:p>
        </p:txBody>
      </p:sp>
      <p:sp>
        <p:nvSpPr>
          <p:cNvPr id="9" name="">
            <a:extLst xmlns:a="http://schemas.openxmlformats.org/drawingml/2006/main">
              <a:ext uri="{FF2B5EF4-FFF2-40B4-BE49-F238E27FC236}">
                <a16:creationId xmlns:a16="http://schemas.microsoft.com/office/drawing/2014/main" id="{9230652E-0A8E-4319-AD7A-5310D3D418C9}"/>
              </a:ext>
            </a:extLst>
          </p:cNvPr>
          <p:cNvSpPr>
            <a:spLocks xmlns:a="http://schemas.openxmlformats.org/drawingml/2006/main" noGrp="1"/>
          </p:cNvSpPr>
          <p:nvPr/>
        </p:nvSpPr>
        <p:spPr>
          <a:xfrm xmlns:a="http://schemas.openxmlformats.org/drawingml/2006/main">
            <a:off x="1143000" y="4943475"/>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0" name="text-14-NaN">
            <a:extLst xmlns:a="http://schemas.openxmlformats.org/drawingml/2006/main">
              <a:ext uri="{FF2B5EF4-FFF2-40B4-BE49-F238E27FC236}">
                <a16:creationId xmlns:a16="http://schemas.microsoft.com/office/drawing/2014/main" id="{9201C198-8FF7-48F1-998F-7E2E33679441}"/>
              </a:ext>
            </a:extLst>
          </p:cNvPr>
          <p:cNvSpPr>
            <a:spLocks xmlns:a="http://schemas.openxmlformats.org/drawingml/2006/main" noGrp="1"/>
          </p:cNvSpPr>
          <p:nvPr/>
        </p:nvSpPr>
        <p:spPr>
          <a:xfrm xmlns:a="http://schemas.openxmlformats.org/drawingml/2006/main">
            <a:off x="1143000" y="5214938"/>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02</a:t>
            </a:r>
          </a:p>
        </p:txBody>
      </p:sp>
      <p:sp>
        <p:nvSpPr>
          <p:cNvPr id="11" name="text-14-NaN">
            <a:extLst xmlns:a="http://schemas.openxmlformats.org/drawingml/2006/main">
              <a:ext uri="{FF2B5EF4-FFF2-40B4-BE49-F238E27FC236}">
                <a16:creationId xmlns:a16="http://schemas.microsoft.com/office/drawing/2014/main" id="{56994404-D154-47C4-9129-4A61B72A336B}"/>
              </a:ext>
            </a:extLst>
          </p:cNvPr>
          <p:cNvSpPr>
            <a:spLocks xmlns:a="http://schemas.openxmlformats.org/drawingml/2006/main" noGrp="1"/>
          </p:cNvSpPr>
          <p:nvPr/>
        </p:nvSpPr>
        <p:spPr>
          <a:xfrm xmlns:a="http://schemas.openxmlformats.org/drawingml/2006/main">
            <a:off x="2071688" y="5172075"/>
            <a:ext cx="5143500" cy="12430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Enter the folder</a:t>
            </a:r>
          </a:p>
        </p:txBody>
      </p:sp>
      <p:sp>
        <p:nvSpPr>
          <p:cNvPr id="12" name="text-14-NaN">
            <a:extLst xmlns:a="http://schemas.openxmlformats.org/drawingml/2006/main">
              <a:ext uri="{FF2B5EF4-FFF2-40B4-BE49-F238E27FC236}">
                <a16:creationId xmlns:a16="http://schemas.microsoft.com/office/drawing/2014/main" id="{1BB5B3EF-F80A-4558-A29A-415C29944523}"/>
              </a:ext>
            </a:extLst>
          </p:cNvPr>
          <p:cNvSpPr>
            <a:spLocks xmlns:a="http://schemas.openxmlformats.org/drawingml/2006/main" noGrp="1"/>
          </p:cNvSpPr>
          <p:nvPr/>
        </p:nvSpPr>
        <p:spPr>
          <a:xfrm xmlns:a="http://schemas.openxmlformats.org/drawingml/2006/main">
            <a:off x="7429500" y="5172075"/>
            <a:ext cx="9644063"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EAF1FB"/>
                </a:solidFill>
                <a:latin typeface="JetBrains Mono"/>
                <a:ea typeface="JetBrains Mono"/>
                <a:cs typeface="JetBrains Mono"/>
              </a:defRPr>
            </a:pPr>
            <a:r>
              <a:rPr sz="2475" b="0">
                <a:solidFill>
                  <a:srgbClr val="EAF1FB"/>
                </a:solidFill>
                <a:latin typeface="JetBrains Mono"/>
                <a:ea typeface="JetBrains Mono"/>
                <a:cs typeface="JetBrains Mono"/>
              </a:rPr>
              <a:t>cd vault-brain</a:t>
            </a:r>
          </a:p>
        </p:txBody>
      </p:sp>
      <p:sp>
        <p:nvSpPr>
          <p:cNvPr id="13" name="">
            <a:extLst xmlns:a="http://schemas.openxmlformats.org/drawingml/2006/main">
              <a:ext uri="{FF2B5EF4-FFF2-40B4-BE49-F238E27FC236}">
                <a16:creationId xmlns:a16="http://schemas.microsoft.com/office/drawing/2014/main" id="{F36E56DB-8615-45C6-8A7F-64D9C27EA182}"/>
              </a:ext>
            </a:extLst>
          </p:cNvPr>
          <p:cNvSpPr>
            <a:spLocks xmlns:a="http://schemas.openxmlformats.org/drawingml/2006/main" noGrp="1"/>
          </p:cNvSpPr>
          <p:nvPr/>
        </p:nvSpPr>
        <p:spPr>
          <a:xfrm xmlns:a="http://schemas.openxmlformats.org/drawingml/2006/main">
            <a:off x="1143000" y="6515100"/>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4" name="text-14-NaN">
            <a:extLst xmlns:a="http://schemas.openxmlformats.org/drawingml/2006/main">
              <a:ext uri="{FF2B5EF4-FFF2-40B4-BE49-F238E27FC236}">
                <a16:creationId xmlns:a16="http://schemas.microsoft.com/office/drawing/2014/main" id="{3CD2AF31-B8F7-447D-80AC-AF4BB98F1378}"/>
              </a:ext>
            </a:extLst>
          </p:cNvPr>
          <p:cNvSpPr>
            <a:spLocks xmlns:a="http://schemas.openxmlformats.org/drawingml/2006/main" noGrp="1"/>
          </p:cNvSpPr>
          <p:nvPr/>
        </p:nvSpPr>
        <p:spPr>
          <a:xfrm xmlns:a="http://schemas.openxmlformats.org/drawingml/2006/main">
            <a:off x="1143000" y="6786563"/>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03</a:t>
            </a:r>
          </a:p>
        </p:txBody>
      </p:sp>
      <p:sp>
        <p:nvSpPr>
          <p:cNvPr id="15" name="text-14-NaN">
            <a:extLst xmlns:a="http://schemas.openxmlformats.org/drawingml/2006/main">
              <a:ext uri="{FF2B5EF4-FFF2-40B4-BE49-F238E27FC236}">
                <a16:creationId xmlns:a16="http://schemas.microsoft.com/office/drawing/2014/main" id="{E48698B6-7674-4E8D-888D-4C39CA7E165A}"/>
              </a:ext>
            </a:extLst>
          </p:cNvPr>
          <p:cNvSpPr>
            <a:spLocks xmlns:a="http://schemas.openxmlformats.org/drawingml/2006/main" noGrp="1"/>
          </p:cNvSpPr>
          <p:nvPr/>
        </p:nvSpPr>
        <p:spPr>
          <a:xfrm xmlns:a="http://schemas.openxmlformats.org/drawingml/2006/main">
            <a:off x="2071688" y="6743700"/>
            <a:ext cx="5143500" cy="12430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Run preflight</a:t>
            </a:r>
          </a:p>
        </p:txBody>
      </p:sp>
      <p:sp>
        <p:nvSpPr>
          <p:cNvPr id="16" name="text-14-NaN">
            <a:extLst xmlns:a="http://schemas.openxmlformats.org/drawingml/2006/main">
              <a:ext uri="{FF2B5EF4-FFF2-40B4-BE49-F238E27FC236}">
                <a16:creationId xmlns:a16="http://schemas.microsoft.com/office/drawing/2014/main" id="{68ADF144-7AF4-4851-BC71-09955B6A9999}"/>
              </a:ext>
            </a:extLst>
          </p:cNvPr>
          <p:cNvSpPr>
            <a:spLocks xmlns:a="http://schemas.openxmlformats.org/drawingml/2006/main" noGrp="1"/>
          </p:cNvSpPr>
          <p:nvPr/>
        </p:nvSpPr>
        <p:spPr>
          <a:xfrm xmlns:a="http://schemas.openxmlformats.org/drawingml/2006/main">
            <a:off x="7429500" y="6743700"/>
            <a:ext cx="9644063"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EAF1FB"/>
                </a:solidFill>
                <a:latin typeface="JetBrains Mono"/>
                <a:ea typeface="JetBrains Mono"/>
                <a:cs typeface="JetBrains Mono"/>
              </a:defRPr>
            </a:pPr>
            <a:r>
              <a:rPr sz="2475" b="0">
                <a:solidFill>
                  <a:srgbClr val="EAF1FB"/>
                </a:solidFill>
                <a:latin typeface="JetBrains Mono"/>
                <a:ea typeface="JetBrains Mono"/>
                <a:cs typeface="JetBrains Mono"/>
              </a:rPr>
              <a:t>npm run preflight -- --fix --profile YOUR_AWS_PROFILE --client CLIENT</a:t>
            </a:r>
          </a:p>
        </p:txBody>
      </p:sp>
      <p:sp>
        <p:nvSpPr>
          <p:cNvPr id="17" name="">
            <a:extLst xmlns:a="http://schemas.openxmlformats.org/drawingml/2006/main">
              <a:ext uri="{FF2B5EF4-FFF2-40B4-BE49-F238E27FC236}">
                <a16:creationId xmlns:a16="http://schemas.microsoft.com/office/drawing/2014/main" id="{6231129C-87FC-45F0-8C7B-1FA8CFF1796E}"/>
              </a:ext>
            </a:extLst>
          </p:cNvPr>
          <p:cNvSpPr>
            <a:spLocks xmlns:a="http://schemas.openxmlformats.org/drawingml/2006/main" noGrp="1"/>
          </p:cNvSpPr>
          <p:nvPr/>
        </p:nvSpPr>
        <p:spPr>
          <a:xfrm xmlns:a="http://schemas.openxmlformats.org/drawingml/2006/main">
            <a:off x="1143000" y="8086725"/>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8" name="text-14-NaN">
            <a:extLst xmlns:a="http://schemas.openxmlformats.org/drawingml/2006/main">
              <a:ext uri="{FF2B5EF4-FFF2-40B4-BE49-F238E27FC236}">
                <a16:creationId xmlns:a16="http://schemas.microsoft.com/office/drawing/2014/main" id="{7FF89BB1-8883-4649-98DF-51B8C005FA53}"/>
              </a:ext>
            </a:extLst>
          </p:cNvPr>
          <p:cNvSpPr>
            <a:spLocks xmlns:a="http://schemas.openxmlformats.org/drawingml/2006/main" noGrp="1"/>
          </p:cNvSpPr>
          <p:nvPr/>
        </p:nvSpPr>
        <p:spPr>
          <a:xfrm xmlns:a="http://schemas.openxmlformats.org/drawingml/2006/main">
            <a:off x="1143000" y="8458200"/>
            <a:ext cx="16002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8CB7F0"/>
                </a:solidFill>
                <a:latin typeface="Archivo"/>
                <a:ea typeface="Archivo"/>
                <a:cs typeface="Archivo"/>
              </a:defRPr>
            </a:pPr>
            <a:r>
              <a:rPr sz="2363" b="0">
                <a:solidFill>
                  <a:srgbClr val="8CB7F0"/>
                </a:solidFill>
                <a:latin typeface="Archivo"/>
                <a:ea typeface="Archivo"/>
                <a:cs typeface="Archivo"/>
              </a:rPr>
              <a:t>Checkpoint: Git, AWS, Terraform, Node.js 22, one web AI client, and Obsidian are ready.</a:t>
            </a:r>
          </a:p>
        </p:txBody>
      </p:sp>
      <p:sp>
        <p:nvSpPr>
          <p:cNvPr id="19" name="text-14-NaN">
            <a:extLst xmlns:a="http://schemas.openxmlformats.org/drawingml/2006/main">
              <a:ext uri="{FF2B5EF4-FFF2-40B4-BE49-F238E27FC236}">
                <a16:creationId xmlns:a16="http://schemas.microsoft.com/office/drawing/2014/main" id="{776E179B-D700-49C6-9D32-7E59E3FFDD59}"/>
              </a:ext>
            </a:extLst>
          </p:cNvPr>
          <p:cNvSpPr>
            <a:spLocks xmlns:a="http://schemas.openxmlformats.org/drawingml/2006/main" noGrp="1"/>
          </p:cNvSpPr>
          <p:nvPr/>
        </p:nvSpPr>
        <p:spPr>
          <a:xfrm xmlns:a="http://schemas.openxmlformats.org/drawingml/2006/main">
            <a:off x="1143000" y="9501188"/>
            <a:ext cx="1593056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GUIDE  www.arloubeloria.com/workshop/vault-brain#clone-template</a:t>
            </a:r>
          </a:p>
        </p:txBody>
      </p:sp>
    </p:spTree>
    <p:extLst>
      <p:ext uri="{BB962C8B-B14F-4D97-AF65-F5344CB8AC3E}">
        <p14:creationId xmlns:p14="http://schemas.microsoft.com/office/powerpoint/2010/main" val="1911043989"/>
      </p:ext>
    </p:extLst>
  </p:cSld>
</p:sld>
</file>

<file path=ppt/slides/slide15.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30" name="text-15-NaN">
            <a:extLst xmlns:a="http://schemas.openxmlformats.org/drawingml/2006/main">
              <a:ext uri="{FF2B5EF4-FFF2-40B4-BE49-F238E27FC236}">
                <a16:creationId xmlns:a16="http://schemas.microsoft.com/office/drawing/2014/main" id="{7EE5CA1E-EF08-4627-9E41-E111277F4D1C}"/>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How the codebase is organized</a:t>
            </a:r>
          </a:p>
        </p:txBody>
      </p:sp>
      <p:sp>
        <p:nvSpPr>
          <p:cNvPr id="2" name="text-15-NaN">
            <a:extLst xmlns:a="http://schemas.openxmlformats.org/drawingml/2006/main">
              <a:ext uri="{FF2B5EF4-FFF2-40B4-BE49-F238E27FC236}">
                <a16:creationId xmlns:a16="http://schemas.microsoft.com/office/drawing/2014/main" id="{617910BD-79BE-416D-A641-508CD9719D28}"/>
              </a:ext>
            </a:extLst>
          </p:cNvPr>
          <p:cNvSpPr>
            <a:spLocks xmlns:a="http://schemas.openxmlformats.org/drawingml/2006/main" noGrp="1"/>
          </p:cNvSpPr>
          <p:nvPr/>
        </p:nvSpPr>
        <p:spPr>
          <a:xfrm xmlns:a="http://schemas.openxmlformats.org/drawingml/2006/main">
            <a:off x="1143000" y="2143125"/>
            <a:ext cx="15859125" cy="7858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The repository has four jobs: context, tools, infrastructure, and the workshop runner.</a:t>
            </a:r>
          </a:p>
        </p:txBody>
      </p:sp>
      <p:sp>
        <p:nvSpPr>
          <p:cNvPr id="3" name="text-15-NaN">
            <a:extLst xmlns:a="http://schemas.openxmlformats.org/drawingml/2006/main">
              <a:ext uri="{FF2B5EF4-FFF2-40B4-BE49-F238E27FC236}">
                <a16:creationId xmlns:a16="http://schemas.microsoft.com/office/drawing/2014/main" id="{1717031E-8961-437F-97D8-11911304B653}"/>
              </a:ext>
            </a:extLst>
          </p:cNvPr>
          <p:cNvSpPr>
            <a:spLocks xmlns:a="http://schemas.openxmlformats.org/drawingml/2006/main" noGrp="1"/>
          </p:cNvSpPr>
          <p:nvPr/>
        </p:nvSpPr>
        <p:spPr>
          <a:xfrm xmlns:a="http://schemas.openxmlformats.org/drawingml/2006/main">
            <a:off x="1143000" y="3114675"/>
            <a:ext cx="5572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REPOSITORY MAP</a:t>
            </a:r>
          </a:p>
        </p:txBody>
      </p:sp>
      <p:sp>
        <p:nvSpPr>
          <p:cNvPr id="4" name="">
            <a:extLst xmlns:a="http://schemas.openxmlformats.org/drawingml/2006/main">
              <a:ext uri="{FF2B5EF4-FFF2-40B4-BE49-F238E27FC236}">
                <a16:creationId xmlns:a16="http://schemas.microsoft.com/office/drawing/2014/main" id="{249EC5E7-8020-4F39-A278-7D7C2C75AE68}"/>
              </a:ext>
            </a:extLst>
          </p:cNvPr>
          <p:cNvSpPr>
            <a:spLocks xmlns:a="http://schemas.openxmlformats.org/drawingml/2006/main" noGrp="1"/>
          </p:cNvSpPr>
          <p:nvPr/>
        </p:nvSpPr>
        <p:spPr>
          <a:xfrm xmlns:a="http://schemas.openxmlformats.org/drawingml/2006/main">
            <a:off x="1143000" y="3600450"/>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5" name="text-15-NaN">
            <a:extLst xmlns:a="http://schemas.openxmlformats.org/drawingml/2006/main">
              <a:ext uri="{FF2B5EF4-FFF2-40B4-BE49-F238E27FC236}">
                <a16:creationId xmlns:a16="http://schemas.microsoft.com/office/drawing/2014/main" id="{913B4F23-8743-4D85-A5BB-08B73BB94EBA}"/>
              </a:ext>
            </a:extLst>
          </p:cNvPr>
          <p:cNvSpPr>
            <a:spLocks xmlns:a="http://schemas.openxmlformats.org/drawingml/2006/main" noGrp="1"/>
          </p:cNvSpPr>
          <p:nvPr/>
        </p:nvSpPr>
        <p:spPr>
          <a:xfrm xmlns:a="http://schemas.openxmlformats.org/drawingml/2006/main">
            <a:off x="1143000" y="3843338"/>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6EA8FF"/>
                </a:solidFill>
                <a:latin typeface="JetBrains Mono"/>
                <a:ea typeface="JetBrains Mono"/>
                <a:cs typeface="JetBrains Mono"/>
              </a:defRPr>
            </a:pPr>
            <a:r>
              <a:rPr sz="2250" b="0">
                <a:solidFill>
                  <a:srgbClr val="6EA8FF"/>
                </a:solidFill>
                <a:latin typeface="JetBrains Mono"/>
                <a:ea typeface="JetBrains Mono"/>
                <a:cs typeface="JetBrains Mono"/>
              </a:rPr>
              <a:t>vault-brain/</a:t>
            </a:r>
          </a:p>
        </p:txBody>
      </p:sp>
      <p:sp>
        <p:nvSpPr>
          <p:cNvPr id="6" name="text-15-NaN">
            <a:extLst xmlns:a="http://schemas.openxmlformats.org/drawingml/2006/main">
              <a:ext uri="{FF2B5EF4-FFF2-40B4-BE49-F238E27FC236}">
                <a16:creationId xmlns:a16="http://schemas.microsoft.com/office/drawing/2014/main" id="{629A64AE-2A8D-4C18-B933-4FF32A45B1B6}"/>
              </a:ext>
            </a:extLst>
          </p:cNvPr>
          <p:cNvSpPr>
            <a:spLocks xmlns:a="http://schemas.openxmlformats.org/drawingml/2006/main" noGrp="1"/>
          </p:cNvSpPr>
          <p:nvPr/>
        </p:nvSpPr>
        <p:spPr>
          <a:xfrm xmlns:a="http://schemas.openxmlformats.org/drawingml/2006/main">
            <a:off x="1143000" y="4229100"/>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6EA8FF"/>
                </a:solidFill>
                <a:latin typeface="JetBrains Mono"/>
                <a:ea typeface="JetBrains Mono"/>
                <a:cs typeface="JetBrains Mono"/>
              </a:defRPr>
            </a:pPr>
            <a:r>
              <a:rPr sz="2250" b="0">
                <a:solidFill>
                  <a:srgbClr val="6EA8FF"/>
                </a:solidFill>
                <a:latin typeface="JetBrains Mono"/>
                <a:ea typeface="JetBrains Mono"/>
                <a:cs typeface="JetBrains Mono"/>
              </a:rPr>
              <a:t>├── vault-starter/</a:t>
            </a:r>
          </a:p>
        </p:txBody>
      </p:sp>
      <p:sp>
        <p:nvSpPr>
          <p:cNvPr id="7" name="text-15-NaN">
            <a:extLst xmlns:a="http://schemas.openxmlformats.org/drawingml/2006/main">
              <a:ext uri="{FF2B5EF4-FFF2-40B4-BE49-F238E27FC236}">
                <a16:creationId xmlns:a16="http://schemas.microsoft.com/office/drawing/2014/main" id="{335EF060-441E-48BD-B435-0C496B604511}"/>
              </a:ext>
            </a:extLst>
          </p:cNvPr>
          <p:cNvSpPr>
            <a:spLocks xmlns:a="http://schemas.openxmlformats.org/drawingml/2006/main" noGrp="1"/>
          </p:cNvSpPr>
          <p:nvPr/>
        </p:nvSpPr>
        <p:spPr>
          <a:xfrm xmlns:a="http://schemas.openxmlformats.org/drawingml/2006/main">
            <a:off x="9501188" y="4229100"/>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Markdown notes and vault rules</a:t>
            </a:r>
          </a:p>
        </p:txBody>
      </p:sp>
      <p:sp>
        <p:nvSpPr>
          <p:cNvPr id="8" name="text-15-NaN">
            <a:extLst xmlns:a="http://schemas.openxmlformats.org/drawingml/2006/main">
              <a:ext uri="{FF2B5EF4-FFF2-40B4-BE49-F238E27FC236}">
                <a16:creationId xmlns:a16="http://schemas.microsoft.com/office/drawing/2014/main" id="{6CF8182E-F39D-40B4-8A34-6914DB507AD7}"/>
              </a:ext>
            </a:extLst>
          </p:cNvPr>
          <p:cNvSpPr>
            <a:spLocks xmlns:a="http://schemas.openxmlformats.org/drawingml/2006/main" noGrp="1"/>
          </p:cNvSpPr>
          <p:nvPr/>
        </p:nvSpPr>
        <p:spPr>
          <a:xfrm xmlns:a="http://schemas.openxmlformats.org/drawingml/2006/main">
            <a:off x="1143000" y="4614863"/>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6EA8FF"/>
                </a:solidFill>
                <a:latin typeface="JetBrains Mono"/>
                <a:ea typeface="JetBrains Mono"/>
                <a:cs typeface="JetBrains Mono"/>
              </a:defRPr>
            </a:pPr>
            <a:r>
              <a:rPr sz="2250" b="0">
                <a:solidFill>
                  <a:srgbClr val="6EA8FF"/>
                </a:solidFill>
                <a:latin typeface="JetBrains Mono"/>
                <a:ea typeface="JetBrains Mono"/>
                <a:cs typeface="JetBrains Mono"/>
              </a:rPr>
              <a:t>├── mcp-server/</a:t>
            </a:r>
          </a:p>
        </p:txBody>
      </p:sp>
      <p:sp>
        <p:nvSpPr>
          <p:cNvPr id="9" name="text-15-NaN">
            <a:extLst xmlns:a="http://schemas.openxmlformats.org/drawingml/2006/main">
              <a:ext uri="{FF2B5EF4-FFF2-40B4-BE49-F238E27FC236}">
                <a16:creationId xmlns:a16="http://schemas.microsoft.com/office/drawing/2014/main" id="{98D8BE9C-A97F-43A4-96F4-0CF75BBE3F78}"/>
              </a:ext>
            </a:extLst>
          </p:cNvPr>
          <p:cNvSpPr>
            <a:spLocks xmlns:a="http://schemas.openxmlformats.org/drawingml/2006/main" noGrp="1"/>
          </p:cNvSpPr>
          <p:nvPr/>
        </p:nvSpPr>
        <p:spPr>
          <a:xfrm xmlns:a="http://schemas.openxmlformats.org/drawingml/2006/main">
            <a:off x="1143000" y="5000625"/>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6EA8FF"/>
                </a:solidFill>
                <a:latin typeface="JetBrains Mono"/>
                <a:ea typeface="JetBrains Mono"/>
                <a:cs typeface="JetBrains Mono"/>
              </a:defRPr>
            </a:pPr>
            <a:r>
              <a:rPr sz="2250" b="0">
                <a:solidFill>
                  <a:srgbClr val="6EA8FF"/>
                </a:solidFill>
                <a:latin typeface="JetBrains Mono"/>
                <a:ea typeface="JetBrains Mono"/>
                <a:cs typeface="JetBrains Mono"/>
              </a:rPr>
              <a:t>│   └── src/</a:t>
            </a:r>
          </a:p>
        </p:txBody>
      </p:sp>
      <p:sp>
        <p:nvSpPr>
          <p:cNvPr id="10" name="text-15-NaN">
            <a:extLst xmlns:a="http://schemas.openxmlformats.org/drawingml/2006/main">
              <a:ext uri="{FF2B5EF4-FFF2-40B4-BE49-F238E27FC236}">
                <a16:creationId xmlns:a16="http://schemas.microsoft.com/office/drawing/2014/main" id="{26564F02-D38D-4A0B-A303-6E61AB9BE95E}"/>
              </a:ext>
            </a:extLst>
          </p:cNvPr>
          <p:cNvSpPr>
            <a:spLocks xmlns:a="http://schemas.openxmlformats.org/drawingml/2006/main" noGrp="1"/>
          </p:cNvSpPr>
          <p:nvPr/>
        </p:nvSpPr>
        <p:spPr>
          <a:xfrm xmlns:a="http://schemas.openxmlformats.org/drawingml/2006/main">
            <a:off x="1143000" y="5386388"/>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       ├── index.ts</a:t>
            </a:r>
          </a:p>
        </p:txBody>
      </p:sp>
      <p:sp>
        <p:nvSpPr>
          <p:cNvPr id="11" name="text-15-NaN">
            <a:extLst xmlns:a="http://schemas.openxmlformats.org/drawingml/2006/main">
              <a:ext uri="{FF2B5EF4-FFF2-40B4-BE49-F238E27FC236}">
                <a16:creationId xmlns:a16="http://schemas.microsoft.com/office/drawing/2014/main" id="{E49C34B5-9B0B-4565-9E48-8F7F9761FF84}"/>
              </a:ext>
            </a:extLst>
          </p:cNvPr>
          <p:cNvSpPr>
            <a:spLocks xmlns:a="http://schemas.openxmlformats.org/drawingml/2006/main" noGrp="1"/>
          </p:cNvSpPr>
          <p:nvPr/>
        </p:nvSpPr>
        <p:spPr>
          <a:xfrm xmlns:a="http://schemas.openxmlformats.org/drawingml/2006/main">
            <a:off x="9501188" y="5386388"/>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MCP request routing</a:t>
            </a:r>
          </a:p>
        </p:txBody>
      </p:sp>
      <p:sp>
        <p:nvSpPr>
          <p:cNvPr id="12" name="text-15-NaN">
            <a:extLst xmlns:a="http://schemas.openxmlformats.org/drawingml/2006/main">
              <a:ext uri="{FF2B5EF4-FFF2-40B4-BE49-F238E27FC236}">
                <a16:creationId xmlns:a16="http://schemas.microsoft.com/office/drawing/2014/main" id="{D868E15A-E812-4545-A72F-47C4A6C3C5A0}"/>
              </a:ext>
            </a:extLst>
          </p:cNvPr>
          <p:cNvSpPr>
            <a:spLocks xmlns:a="http://schemas.openxmlformats.org/drawingml/2006/main" noGrp="1"/>
          </p:cNvSpPr>
          <p:nvPr/>
        </p:nvSpPr>
        <p:spPr>
          <a:xfrm xmlns:a="http://schemas.openxmlformats.org/drawingml/2006/main">
            <a:off x="1143000" y="5772150"/>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       ├── tools.ts</a:t>
            </a:r>
          </a:p>
        </p:txBody>
      </p:sp>
      <p:sp>
        <p:nvSpPr>
          <p:cNvPr id="13" name="text-15-NaN">
            <a:extLst xmlns:a="http://schemas.openxmlformats.org/drawingml/2006/main">
              <a:ext uri="{FF2B5EF4-FFF2-40B4-BE49-F238E27FC236}">
                <a16:creationId xmlns:a16="http://schemas.microsoft.com/office/drawing/2014/main" id="{18133CFC-FC31-47FE-AD53-DD7EE9F91D32}"/>
              </a:ext>
            </a:extLst>
          </p:cNvPr>
          <p:cNvSpPr>
            <a:spLocks xmlns:a="http://schemas.openxmlformats.org/drawingml/2006/main" noGrp="1"/>
          </p:cNvSpPr>
          <p:nvPr/>
        </p:nvSpPr>
        <p:spPr>
          <a:xfrm xmlns:a="http://schemas.openxmlformats.org/drawingml/2006/main">
            <a:off x="9501188" y="5772150"/>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12 tool contracts and S3 handlers</a:t>
            </a:r>
          </a:p>
        </p:txBody>
      </p:sp>
      <p:sp>
        <p:nvSpPr>
          <p:cNvPr id="14" name="text-15-NaN">
            <a:extLst xmlns:a="http://schemas.openxmlformats.org/drawingml/2006/main">
              <a:ext uri="{FF2B5EF4-FFF2-40B4-BE49-F238E27FC236}">
                <a16:creationId xmlns:a16="http://schemas.microsoft.com/office/drawing/2014/main" id="{18880ACF-CD73-4254-B1E7-ECE99C28F70D}"/>
              </a:ext>
            </a:extLst>
          </p:cNvPr>
          <p:cNvSpPr>
            <a:spLocks xmlns:a="http://schemas.openxmlformats.org/drawingml/2006/main" noGrp="1"/>
          </p:cNvSpPr>
          <p:nvPr/>
        </p:nvSpPr>
        <p:spPr>
          <a:xfrm xmlns:a="http://schemas.openxmlformats.org/drawingml/2006/main">
            <a:off x="1143000" y="6157913"/>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       ├── auth.ts</a:t>
            </a:r>
          </a:p>
        </p:txBody>
      </p:sp>
      <p:sp>
        <p:nvSpPr>
          <p:cNvPr id="15" name="text-15-NaN">
            <a:extLst xmlns:a="http://schemas.openxmlformats.org/drawingml/2006/main">
              <a:ext uri="{FF2B5EF4-FFF2-40B4-BE49-F238E27FC236}">
                <a16:creationId xmlns:a16="http://schemas.microsoft.com/office/drawing/2014/main" id="{C4054552-C2DB-4209-8A75-FD0C6AE332E3}"/>
              </a:ext>
            </a:extLst>
          </p:cNvPr>
          <p:cNvSpPr>
            <a:spLocks xmlns:a="http://schemas.openxmlformats.org/drawingml/2006/main" noGrp="1"/>
          </p:cNvSpPr>
          <p:nvPr/>
        </p:nvSpPr>
        <p:spPr>
          <a:xfrm xmlns:a="http://schemas.openxmlformats.org/drawingml/2006/main">
            <a:off x="9501188" y="6157913"/>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Cognito and bearer access</a:t>
            </a:r>
          </a:p>
        </p:txBody>
      </p:sp>
      <p:sp>
        <p:nvSpPr>
          <p:cNvPr id="16" name="text-15-NaN">
            <a:extLst xmlns:a="http://schemas.openxmlformats.org/drawingml/2006/main">
              <a:ext uri="{FF2B5EF4-FFF2-40B4-BE49-F238E27FC236}">
                <a16:creationId xmlns:a16="http://schemas.microsoft.com/office/drawing/2014/main" id="{66FBF297-5FF9-4DEC-A965-1973D15FC355}"/>
              </a:ext>
            </a:extLst>
          </p:cNvPr>
          <p:cNvSpPr>
            <a:spLocks xmlns:a="http://schemas.openxmlformats.org/drawingml/2006/main" noGrp="1"/>
          </p:cNvSpPr>
          <p:nvPr/>
        </p:nvSpPr>
        <p:spPr>
          <a:xfrm xmlns:a="http://schemas.openxmlformats.org/drawingml/2006/main">
            <a:off x="1143000" y="6543675"/>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       ├── dcr.ts</a:t>
            </a:r>
          </a:p>
        </p:txBody>
      </p:sp>
      <p:sp>
        <p:nvSpPr>
          <p:cNvPr id="17" name="text-15-NaN">
            <a:extLst xmlns:a="http://schemas.openxmlformats.org/drawingml/2006/main">
              <a:ext uri="{FF2B5EF4-FFF2-40B4-BE49-F238E27FC236}">
                <a16:creationId xmlns:a16="http://schemas.microsoft.com/office/drawing/2014/main" id="{C26DF3D6-6C3C-485E-B2E1-F7BEBF1973F8}"/>
              </a:ext>
            </a:extLst>
          </p:cNvPr>
          <p:cNvSpPr>
            <a:spLocks xmlns:a="http://schemas.openxmlformats.org/drawingml/2006/main" noGrp="1"/>
          </p:cNvSpPr>
          <p:nvPr/>
        </p:nvSpPr>
        <p:spPr>
          <a:xfrm xmlns:a="http://schemas.openxmlformats.org/drawingml/2006/main">
            <a:off x="9501188" y="6543675"/>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OAuth client registration</a:t>
            </a:r>
          </a:p>
        </p:txBody>
      </p:sp>
      <p:sp>
        <p:nvSpPr>
          <p:cNvPr id="18" name="text-15-NaN">
            <a:extLst xmlns:a="http://schemas.openxmlformats.org/drawingml/2006/main">
              <a:ext uri="{FF2B5EF4-FFF2-40B4-BE49-F238E27FC236}">
                <a16:creationId xmlns:a16="http://schemas.microsoft.com/office/drawing/2014/main" id="{9B52A961-6DBA-4C92-BA24-4AFDCC33D0AE}"/>
              </a:ext>
            </a:extLst>
          </p:cNvPr>
          <p:cNvSpPr>
            <a:spLocks xmlns:a="http://schemas.openxmlformats.org/drawingml/2006/main" noGrp="1"/>
          </p:cNvSpPr>
          <p:nvPr/>
        </p:nvSpPr>
        <p:spPr>
          <a:xfrm xmlns:a="http://schemas.openxmlformats.org/drawingml/2006/main">
            <a:off x="1143000" y="6929438"/>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       └── day.ts</a:t>
            </a:r>
          </a:p>
        </p:txBody>
      </p:sp>
      <p:sp>
        <p:nvSpPr>
          <p:cNvPr id="19" name="text-15-NaN">
            <a:extLst xmlns:a="http://schemas.openxmlformats.org/drawingml/2006/main">
              <a:ext uri="{FF2B5EF4-FFF2-40B4-BE49-F238E27FC236}">
                <a16:creationId xmlns:a16="http://schemas.microsoft.com/office/drawing/2014/main" id="{E32561B0-3948-4DEB-BE99-AD17DF4554FB}"/>
              </a:ext>
            </a:extLst>
          </p:cNvPr>
          <p:cNvSpPr>
            <a:spLocks xmlns:a="http://schemas.openxmlformats.org/drawingml/2006/main" noGrp="1"/>
          </p:cNvSpPr>
          <p:nvPr/>
        </p:nvSpPr>
        <p:spPr>
          <a:xfrm xmlns:a="http://schemas.openxmlformats.org/drawingml/2006/main">
            <a:off x="9501188" y="6929438"/>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Vault-local dates</a:t>
            </a:r>
          </a:p>
        </p:txBody>
      </p:sp>
      <p:sp>
        <p:nvSpPr>
          <p:cNvPr id="20" name="text-15-NaN">
            <a:extLst xmlns:a="http://schemas.openxmlformats.org/drawingml/2006/main">
              <a:ext uri="{FF2B5EF4-FFF2-40B4-BE49-F238E27FC236}">
                <a16:creationId xmlns:a16="http://schemas.microsoft.com/office/drawing/2014/main" id="{C5BAA0B9-9324-49D5-AEBF-E0873B15884B}"/>
              </a:ext>
            </a:extLst>
          </p:cNvPr>
          <p:cNvSpPr>
            <a:spLocks xmlns:a="http://schemas.openxmlformats.org/drawingml/2006/main" noGrp="1"/>
          </p:cNvSpPr>
          <p:nvPr/>
        </p:nvSpPr>
        <p:spPr>
          <a:xfrm xmlns:a="http://schemas.openxmlformats.org/drawingml/2006/main">
            <a:off x="1143000" y="7315200"/>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6EA8FF"/>
                </a:solidFill>
                <a:latin typeface="JetBrains Mono"/>
                <a:ea typeface="JetBrains Mono"/>
                <a:cs typeface="JetBrains Mono"/>
              </a:defRPr>
            </a:pPr>
            <a:r>
              <a:rPr sz="2250" b="0">
                <a:solidFill>
                  <a:srgbClr val="6EA8FF"/>
                </a:solidFill>
                <a:latin typeface="JetBrains Mono"/>
                <a:ea typeface="JetBrains Mono"/>
                <a:cs typeface="JetBrains Mono"/>
              </a:rPr>
              <a:t>├── state-bootstrap/</a:t>
            </a:r>
          </a:p>
        </p:txBody>
      </p:sp>
      <p:sp>
        <p:nvSpPr>
          <p:cNvPr id="21" name="text-15-NaN">
            <a:extLst xmlns:a="http://schemas.openxmlformats.org/drawingml/2006/main">
              <a:ext uri="{FF2B5EF4-FFF2-40B4-BE49-F238E27FC236}">
                <a16:creationId xmlns:a16="http://schemas.microsoft.com/office/drawing/2014/main" id="{D2CC39C0-B06C-49C0-8606-7AA245661782}"/>
              </a:ext>
            </a:extLst>
          </p:cNvPr>
          <p:cNvSpPr>
            <a:spLocks xmlns:a="http://schemas.openxmlformats.org/drawingml/2006/main" noGrp="1"/>
          </p:cNvSpPr>
          <p:nvPr/>
        </p:nvSpPr>
        <p:spPr>
          <a:xfrm xmlns:a="http://schemas.openxmlformats.org/drawingml/2006/main">
            <a:off x="9501188" y="7315200"/>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Protected Terraform state bucket</a:t>
            </a:r>
          </a:p>
        </p:txBody>
      </p:sp>
      <p:sp>
        <p:nvSpPr>
          <p:cNvPr id="22" name="text-15-NaN">
            <a:extLst xmlns:a="http://schemas.openxmlformats.org/drawingml/2006/main">
              <a:ext uri="{FF2B5EF4-FFF2-40B4-BE49-F238E27FC236}">
                <a16:creationId xmlns:a16="http://schemas.microsoft.com/office/drawing/2014/main" id="{8467DD83-DFBC-46E2-BF7B-4F1C37BE62DA}"/>
              </a:ext>
            </a:extLst>
          </p:cNvPr>
          <p:cNvSpPr>
            <a:spLocks xmlns:a="http://schemas.openxmlformats.org/drawingml/2006/main" noGrp="1"/>
          </p:cNvSpPr>
          <p:nvPr/>
        </p:nvSpPr>
        <p:spPr>
          <a:xfrm xmlns:a="http://schemas.openxmlformats.org/drawingml/2006/main">
            <a:off x="1143000" y="7700963"/>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6EA8FF"/>
                </a:solidFill>
                <a:latin typeface="JetBrains Mono"/>
                <a:ea typeface="JetBrains Mono"/>
                <a:cs typeface="JetBrains Mono"/>
              </a:defRPr>
            </a:pPr>
            <a:r>
              <a:rPr sz="2250" b="0">
                <a:solidFill>
                  <a:srgbClr val="6EA8FF"/>
                </a:solidFill>
                <a:latin typeface="JetBrains Mono"/>
                <a:ea typeface="JetBrains Mono"/>
                <a:cs typeface="JetBrains Mono"/>
              </a:rPr>
              <a:t>├── terraform/</a:t>
            </a:r>
          </a:p>
        </p:txBody>
      </p:sp>
      <p:sp>
        <p:nvSpPr>
          <p:cNvPr id="23" name="text-15-NaN">
            <a:extLst xmlns:a="http://schemas.openxmlformats.org/drawingml/2006/main">
              <a:ext uri="{FF2B5EF4-FFF2-40B4-BE49-F238E27FC236}">
                <a16:creationId xmlns:a16="http://schemas.microsoft.com/office/drawing/2014/main" id="{2FFE7E8F-E1FA-4D2E-9409-793BBE526107}"/>
              </a:ext>
            </a:extLst>
          </p:cNvPr>
          <p:cNvSpPr>
            <a:spLocks xmlns:a="http://schemas.openxmlformats.org/drawingml/2006/main" noGrp="1"/>
          </p:cNvSpPr>
          <p:nvPr/>
        </p:nvSpPr>
        <p:spPr>
          <a:xfrm xmlns:a="http://schemas.openxmlformats.org/drawingml/2006/main">
            <a:off x="9501188" y="7700963"/>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Vault stack and remote S3 backend</a:t>
            </a:r>
          </a:p>
        </p:txBody>
      </p:sp>
      <p:sp>
        <p:nvSpPr>
          <p:cNvPr id="24" name="text-15-NaN">
            <a:extLst xmlns:a="http://schemas.openxmlformats.org/drawingml/2006/main">
              <a:ext uri="{FF2B5EF4-FFF2-40B4-BE49-F238E27FC236}">
                <a16:creationId xmlns:a16="http://schemas.microsoft.com/office/drawing/2014/main" id="{B0F2AB8A-C6FA-4BD0-B666-480142E59D75}"/>
              </a:ext>
            </a:extLst>
          </p:cNvPr>
          <p:cNvSpPr>
            <a:spLocks xmlns:a="http://schemas.openxmlformats.org/drawingml/2006/main" noGrp="1"/>
          </p:cNvSpPr>
          <p:nvPr/>
        </p:nvSpPr>
        <p:spPr>
          <a:xfrm xmlns:a="http://schemas.openxmlformats.org/drawingml/2006/main">
            <a:off x="1143000" y="8086725"/>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 package.json</a:t>
            </a:r>
          </a:p>
        </p:txBody>
      </p:sp>
      <p:sp>
        <p:nvSpPr>
          <p:cNvPr id="25" name="text-15-NaN">
            <a:extLst xmlns:a="http://schemas.openxmlformats.org/drawingml/2006/main">
              <a:ext uri="{FF2B5EF4-FFF2-40B4-BE49-F238E27FC236}">
                <a16:creationId xmlns:a16="http://schemas.microsoft.com/office/drawing/2014/main" id="{0EA2AAEA-ED71-4256-9804-7534C5C0584E}"/>
              </a:ext>
            </a:extLst>
          </p:cNvPr>
          <p:cNvSpPr>
            <a:spLocks xmlns:a="http://schemas.openxmlformats.org/drawingml/2006/main" noGrp="1"/>
          </p:cNvSpPr>
          <p:nvPr/>
        </p:nvSpPr>
        <p:spPr>
          <a:xfrm xmlns:a="http://schemas.openxmlformats.org/drawingml/2006/main">
            <a:off x="9501188" y="8086725"/>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Cross-platform workshop commands</a:t>
            </a:r>
          </a:p>
        </p:txBody>
      </p:sp>
      <p:sp>
        <p:nvSpPr>
          <p:cNvPr id="26" name="text-15-NaN">
            <a:extLst xmlns:a="http://schemas.openxmlformats.org/drawingml/2006/main">
              <a:ext uri="{FF2B5EF4-FFF2-40B4-BE49-F238E27FC236}">
                <a16:creationId xmlns:a16="http://schemas.microsoft.com/office/drawing/2014/main" id="{F15C3DE6-AD0C-4ABD-967A-DA88504BB018}"/>
              </a:ext>
            </a:extLst>
          </p:cNvPr>
          <p:cNvSpPr>
            <a:spLocks xmlns:a="http://schemas.openxmlformats.org/drawingml/2006/main" noGrp="1"/>
          </p:cNvSpPr>
          <p:nvPr/>
        </p:nvSpPr>
        <p:spPr>
          <a:xfrm xmlns:a="http://schemas.openxmlformats.org/drawingml/2006/main">
            <a:off x="1143000" y="8472488"/>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6EA8FF"/>
                </a:solidFill>
                <a:latin typeface="JetBrains Mono"/>
                <a:ea typeface="JetBrains Mono"/>
                <a:cs typeface="JetBrains Mono"/>
              </a:defRPr>
            </a:pPr>
            <a:r>
              <a:rPr sz="2250" b="0">
                <a:solidFill>
                  <a:srgbClr val="6EA8FF"/>
                </a:solidFill>
                <a:latin typeface="JetBrains Mono"/>
                <a:ea typeface="JetBrains Mono"/>
                <a:cs typeface="JetBrains Mono"/>
              </a:rPr>
              <a:t>└── scripts/</a:t>
            </a:r>
          </a:p>
        </p:txBody>
      </p:sp>
      <p:sp>
        <p:nvSpPr>
          <p:cNvPr id="27" name="text-15-NaN">
            <a:extLst xmlns:a="http://schemas.openxmlformats.org/drawingml/2006/main">
              <a:ext uri="{FF2B5EF4-FFF2-40B4-BE49-F238E27FC236}">
                <a16:creationId xmlns:a16="http://schemas.microsoft.com/office/drawing/2014/main" id="{F405E263-2704-43B9-AD38-94B9572DB98C}"/>
              </a:ext>
            </a:extLst>
          </p:cNvPr>
          <p:cNvSpPr>
            <a:spLocks xmlns:a="http://schemas.openxmlformats.org/drawingml/2006/main" noGrp="1"/>
          </p:cNvSpPr>
          <p:nvPr/>
        </p:nvSpPr>
        <p:spPr>
          <a:xfrm xmlns:a="http://schemas.openxmlformats.org/drawingml/2006/main">
            <a:off x="1143000" y="8858250"/>
            <a:ext cx="7943850"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    └── workshop.mjs</a:t>
            </a:r>
          </a:p>
        </p:txBody>
      </p:sp>
      <p:sp>
        <p:nvSpPr>
          <p:cNvPr id="28" name="text-15-NaN">
            <a:extLst xmlns:a="http://schemas.openxmlformats.org/drawingml/2006/main">
              <a:ext uri="{FF2B5EF4-FFF2-40B4-BE49-F238E27FC236}">
                <a16:creationId xmlns:a16="http://schemas.microsoft.com/office/drawing/2014/main" id="{55B3BB9C-5645-443F-9010-25CF0F78933B}"/>
              </a:ext>
            </a:extLst>
          </p:cNvPr>
          <p:cNvSpPr>
            <a:spLocks xmlns:a="http://schemas.openxmlformats.org/drawingml/2006/main" noGrp="1"/>
          </p:cNvSpPr>
          <p:nvPr/>
        </p:nvSpPr>
        <p:spPr>
          <a:xfrm xmlns:a="http://schemas.openxmlformats.org/drawingml/2006/main">
            <a:off x="9501188" y="8858250"/>
            <a:ext cx="7500938" cy="4143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D6E6FB"/>
                </a:solidFill>
                <a:latin typeface="Archivo"/>
                <a:ea typeface="Archivo"/>
                <a:cs typeface="Archivo"/>
              </a:defRPr>
            </a:pPr>
            <a:r>
              <a:rPr sz="2138" b="0">
                <a:solidFill>
                  <a:srgbClr val="D6E6FB"/>
                </a:solidFill>
                <a:latin typeface="Archivo"/>
                <a:ea typeface="Archivo"/>
                <a:cs typeface="Archivo"/>
              </a:rPr>
              <a:t>Configure, preflight, deploy, and smoke</a:t>
            </a:r>
          </a:p>
        </p:txBody>
      </p:sp>
      <p:sp>
        <p:nvSpPr>
          <p:cNvPr id="29" name="text-15-NaN">
            <a:extLst xmlns:a="http://schemas.openxmlformats.org/drawingml/2006/main">
              <a:ext uri="{FF2B5EF4-FFF2-40B4-BE49-F238E27FC236}">
                <a16:creationId xmlns:a16="http://schemas.microsoft.com/office/drawing/2014/main" id="{C21ADBDE-6D49-43E5-81A8-EA1432FF584B}"/>
              </a:ext>
            </a:extLst>
          </p:cNvPr>
          <p:cNvSpPr>
            <a:spLocks xmlns:a="http://schemas.openxmlformats.org/drawingml/2006/main" noGrp="1"/>
          </p:cNvSpPr>
          <p:nvPr/>
        </p:nvSpPr>
        <p:spPr>
          <a:xfrm xmlns:a="http://schemas.openxmlformats.org/drawingml/2006/main">
            <a:off x="1143000" y="9501188"/>
            <a:ext cx="1593056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GUIDE  www.arloubeloria.com/workshop/vault-brain#codebase-walkthrough</a:t>
            </a:r>
          </a:p>
        </p:txBody>
      </p:sp>
    </p:spTree>
    <p:extLst>
      <p:ext uri="{BB962C8B-B14F-4D97-AF65-F5344CB8AC3E}">
        <p14:creationId xmlns:p14="http://schemas.microsoft.com/office/powerpoint/2010/main" val="34233855"/>
      </p:ext>
    </p:extLst>
  </p:cSld>
</p:sld>
</file>

<file path=ppt/slides/slide16.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19" name="text-16-NaN">
            <a:extLst xmlns:a="http://schemas.openxmlformats.org/drawingml/2006/main">
              <a:ext uri="{FF2B5EF4-FFF2-40B4-BE49-F238E27FC236}">
                <a16:creationId xmlns:a16="http://schemas.microsoft.com/office/drawing/2014/main" id="{4E711A90-FEBC-48BC-8A0F-EA6DD4816800}"/>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The code behind a tool call</a:t>
            </a:r>
          </a:p>
        </p:txBody>
      </p:sp>
      <p:sp>
        <p:nvSpPr>
          <p:cNvPr id="2" name="text-16-NaN">
            <a:extLst xmlns:a="http://schemas.openxmlformats.org/drawingml/2006/main">
              <a:ext uri="{FF2B5EF4-FFF2-40B4-BE49-F238E27FC236}">
                <a16:creationId xmlns:a16="http://schemas.microsoft.com/office/drawing/2014/main" id="{0819AF6B-C613-4216-B006-92FF6E9CAF80}"/>
              </a:ext>
            </a:extLst>
          </p:cNvPr>
          <p:cNvSpPr>
            <a:spLocks xmlns:a="http://schemas.openxmlformats.org/drawingml/2006/main" noGrp="1"/>
          </p:cNvSpPr>
          <p:nvPr/>
        </p:nvSpPr>
        <p:spPr>
          <a:xfrm xmlns:a="http://schemas.openxmlformats.org/drawingml/2006/main">
            <a:off x="1143000" y="2343150"/>
            <a:ext cx="15859125"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GITHUB SOURCE  ·  mcp-server/src/tools.ts</a:t>
            </a:r>
          </a:p>
        </p:txBody>
      </p:sp>
      <p:sp>
        <p:nvSpPr>
          <p:cNvPr id="3" name="">
            <a:extLst xmlns:a="http://schemas.openxmlformats.org/drawingml/2006/main">
              <a:ext uri="{FF2B5EF4-FFF2-40B4-BE49-F238E27FC236}">
                <a16:creationId xmlns:a16="http://schemas.microsoft.com/office/drawing/2014/main" id="{02FD6313-9AFD-42A0-8BAB-F31EEF4AE2C4}"/>
              </a:ext>
            </a:extLst>
          </p:cNvPr>
          <p:cNvSpPr>
            <a:spLocks xmlns:a="http://schemas.openxmlformats.org/drawingml/2006/main" noGrp="1"/>
          </p:cNvSpPr>
          <p:nvPr/>
        </p:nvSpPr>
        <p:spPr>
          <a:xfrm xmlns:a="http://schemas.openxmlformats.org/drawingml/2006/main">
            <a:off x="1100138" y="2957513"/>
            <a:ext cx="16087725" cy="3514725"/>
          </a:xfrm>
          <a:prstGeom xmlns:a="http://schemas.openxmlformats.org/drawingml/2006/main" prst="rect">
            <a:avLst/>
          </a:prstGeom>
          <a:solidFill xmlns:a="http://schemas.openxmlformats.org/drawingml/2006/main">
            <a:srgbClr val="060F28"/>
          </a:solidFill>
          <a:ln xmlns:a="http://schemas.openxmlformats.org/drawingml/2006/main" w="14288">
            <a:solidFill>
              <a:srgbClr val="123FA6"/>
            </a:solidFill>
            <a:prstDash val="solid"/>
          </a:ln>
        </p:spPr>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f475312369b94d4a"/>
          <a:stretch xmlns:a="http://schemas.openxmlformats.org/drawingml/2006/main"/>
        </p:blipFill>
        <p:spPr>
          <a:xfrm xmlns:a="http://schemas.openxmlformats.org/drawingml/2006/main">
            <a:off x="2286000" y="3000375"/>
            <a:ext cx="13716000" cy="3429000"/>
          </a:xfrm>
          <a:prstGeom xmlns:a="http://schemas.openxmlformats.org/drawingml/2006/main" prst="rect">
            <a:avLst/>
          </a:prstGeom>
        </p:spPr>
      </p:pic>
      <p:sp>
        <p:nvSpPr>
          <p:cNvPr id="5" name="text-16-NaN">
            <a:extLst xmlns:a="http://schemas.openxmlformats.org/drawingml/2006/main">
              <a:ext uri="{FF2B5EF4-FFF2-40B4-BE49-F238E27FC236}">
                <a16:creationId xmlns:a16="http://schemas.microsoft.com/office/drawing/2014/main" id="{E351382F-D57B-4597-97B7-686927A194BB}"/>
              </a:ext>
            </a:extLst>
          </p:cNvPr>
          <p:cNvSpPr>
            <a:spLocks xmlns:a="http://schemas.openxmlformats.org/drawingml/2006/main" noGrp="1"/>
          </p:cNvSpPr>
          <p:nvPr/>
        </p:nvSpPr>
        <p:spPr>
          <a:xfrm xmlns:a="http://schemas.openxmlformats.org/drawingml/2006/main">
            <a:off x="1143000" y="6772275"/>
            <a:ext cx="8572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8CB7F0"/>
                </a:solidFill>
                <a:latin typeface="JetBrains Mono"/>
                <a:ea typeface="JetBrains Mono"/>
                <a:cs typeface="JetBrains Mono"/>
              </a:defRPr>
            </a:pPr>
            <a:r>
              <a:rPr sz="1913" b="0">
                <a:solidFill>
                  <a:srgbClr val="8CB7F0"/>
                </a:solidFill>
                <a:latin typeface="JetBrains Mono"/>
                <a:ea typeface="JetBrains Mono"/>
                <a:cs typeface="JetBrains Mono"/>
              </a:rPr>
              <a:t>ONE TOOL CALL</a:t>
            </a:r>
          </a:p>
        </p:txBody>
      </p:sp>
      <p:sp>
        <p:nvSpPr>
          <p:cNvPr id="6" name="">
            <a:extLst xmlns:a="http://schemas.openxmlformats.org/drawingml/2006/main">
              <a:ext uri="{FF2B5EF4-FFF2-40B4-BE49-F238E27FC236}">
                <a16:creationId xmlns:a16="http://schemas.microsoft.com/office/drawing/2014/main" id="{E98BD0FC-604D-4924-B861-59F069B1F769}"/>
              </a:ext>
            </a:extLst>
          </p:cNvPr>
          <p:cNvSpPr>
            <a:spLocks xmlns:a="http://schemas.openxmlformats.org/drawingml/2006/main" noGrp="1"/>
          </p:cNvSpPr>
          <p:nvPr/>
        </p:nvSpPr>
        <p:spPr>
          <a:xfrm xmlns:a="http://schemas.openxmlformats.org/drawingml/2006/main">
            <a:off x="1143000" y="7315200"/>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7" name="text-16-NaN">
            <a:extLst xmlns:a="http://schemas.openxmlformats.org/drawingml/2006/main">
              <a:ext uri="{FF2B5EF4-FFF2-40B4-BE49-F238E27FC236}">
                <a16:creationId xmlns:a16="http://schemas.microsoft.com/office/drawing/2014/main" id="{F535F384-B57B-4B19-BE5F-2DD5800AB93F}"/>
              </a:ext>
            </a:extLst>
          </p:cNvPr>
          <p:cNvSpPr>
            <a:spLocks xmlns:a="http://schemas.openxmlformats.org/drawingml/2006/main" noGrp="1"/>
          </p:cNvSpPr>
          <p:nvPr/>
        </p:nvSpPr>
        <p:spPr>
          <a:xfrm xmlns:a="http://schemas.openxmlformats.org/drawingml/2006/main">
            <a:off x="1143000" y="7600950"/>
            <a:ext cx="39433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0">
                <a:solidFill>
                  <a:srgbClr val="6EA8FF"/>
                </a:solidFill>
                <a:latin typeface="JetBrains Mono"/>
                <a:ea typeface="JetBrains Mono"/>
                <a:cs typeface="JetBrains Mono"/>
              </a:defRPr>
            </a:pPr>
            <a:r>
              <a:rPr sz="3038" b="0">
                <a:solidFill>
                  <a:srgbClr val="6EA8FF"/>
                </a:solidFill>
                <a:latin typeface="JetBrains Mono"/>
                <a:ea typeface="JetBrains Mono"/>
                <a:cs typeface="JetBrains Mono"/>
              </a:rPr>
              <a:t>index.ts</a:t>
            </a:r>
          </a:p>
        </p:txBody>
      </p:sp>
      <p:sp>
        <p:nvSpPr>
          <p:cNvPr id="8" name="text-16-NaN">
            <a:extLst xmlns:a="http://schemas.openxmlformats.org/drawingml/2006/main">
              <a:ext uri="{FF2B5EF4-FFF2-40B4-BE49-F238E27FC236}">
                <a16:creationId xmlns:a16="http://schemas.microsoft.com/office/drawing/2014/main" id="{A1DF86C4-0E21-42DC-B806-F3A0536C79CB}"/>
              </a:ext>
            </a:extLst>
          </p:cNvPr>
          <p:cNvSpPr>
            <a:spLocks xmlns:a="http://schemas.openxmlformats.org/drawingml/2006/main" noGrp="1"/>
          </p:cNvSpPr>
          <p:nvPr/>
        </p:nvSpPr>
        <p:spPr>
          <a:xfrm xmlns:a="http://schemas.openxmlformats.org/drawingml/2006/main">
            <a:off x="1143000" y="8258175"/>
            <a:ext cx="3943350" cy="5572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MCP routes</a:t>
            </a:r>
          </a:p>
        </p:txBody>
      </p:sp>
      <p:sp>
        <p:nvSpPr>
          <p:cNvPr id="9" name="text-16-NaN">
            <a:extLst xmlns:a="http://schemas.openxmlformats.org/drawingml/2006/main">
              <a:ext uri="{FF2B5EF4-FFF2-40B4-BE49-F238E27FC236}">
                <a16:creationId xmlns:a16="http://schemas.microsoft.com/office/drawing/2014/main" id="{2BB545BB-E169-45FA-89DB-34416F239567}"/>
              </a:ext>
            </a:extLst>
          </p:cNvPr>
          <p:cNvSpPr>
            <a:spLocks xmlns:a="http://schemas.openxmlformats.org/drawingml/2006/main" noGrp="1"/>
          </p:cNvSpPr>
          <p:nvPr/>
        </p:nvSpPr>
        <p:spPr>
          <a:xfrm xmlns:a="http://schemas.openxmlformats.org/drawingml/2006/main">
            <a:off x="6829425" y="7600950"/>
            <a:ext cx="39433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0">
                <a:solidFill>
                  <a:srgbClr val="6EA8FF"/>
                </a:solidFill>
                <a:latin typeface="JetBrains Mono"/>
                <a:ea typeface="JetBrains Mono"/>
                <a:cs typeface="JetBrains Mono"/>
              </a:defRPr>
            </a:pPr>
            <a:r>
              <a:rPr sz="3038" b="0">
                <a:solidFill>
                  <a:srgbClr val="6EA8FF"/>
                </a:solidFill>
                <a:latin typeface="JetBrains Mono"/>
                <a:ea typeface="JetBrains Mono"/>
                <a:cs typeface="JetBrains Mono"/>
              </a:rPr>
              <a:t>tools.ts</a:t>
            </a:r>
          </a:p>
        </p:txBody>
      </p:sp>
      <p:sp>
        <p:nvSpPr>
          <p:cNvPr id="10" name="text-16-NaN">
            <a:extLst xmlns:a="http://schemas.openxmlformats.org/drawingml/2006/main">
              <a:ext uri="{FF2B5EF4-FFF2-40B4-BE49-F238E27FC236}">
                <a16:creationId xmlns:a16="http://schemas.microsoft.com/office/drawing/2014/main" id="{E95B8743-8D9C-4942-9C4C-1AB9E89D85DC}"/>
              </a:ext>
            </a:extLst>
          </p:cNvPr>
          <p:cNvSpPr>
            <a:spLocks xmlns:a="http://schemas.openxmlformats.org/drawingml/2006/main" noGrp="1"/>
          </p:cNvSpPr>
          <p:nvPr/>
        </p:nvSpPr>
        <p:spPr>
          <a:xfrm xmlns:a="http://schemas.openxmlformats.org/drawingml/2006/main">
            <a:off x="6829425" y="8258175"/>
            <a:ext cx="3943350" cy="5572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Contracts and handlers</a:t>
            </a:r>
          </a:p>
        </p:txBody>
      </p:sp>
      <p:sp>
        <p:nvSpPr>
          <p:cNvPr id="11" name="text-16-NaN">
            <a:extLst xmlns:a="http://schemas.openxmlformats.org/drawingml/2006/main">
              <a:ext uri="{FF2B5EF4-FFF2-40B4-BE49-F238E27FC236}">
                <a16:creationId xmlns:a16="http://schemas.microsoft.com/office/drawing/2014/main" id="{DA7233ED-9E94-417C-9266-DA5F203B6787}"/>
              </a:ext>
            </a:extLst>
          </p:cNvPr>
          <p:cNvSpPr>
            <a:spLocks xmlns:a="http://schemas.openxmlformats.org/drawingml/2006/main" noGrp="1"/>
          </p:cNvSpPr>
          <p:nvPr/>
        </p:nvSpPr>
        <p:spPr>
          <a:xfrm xmlns:a="http://schemas.openxmlformats.org/drawingml/2006/main">
            <a:off x="12544425" y="7600950"/>
            <a:ext cx="39433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0">
                <a:solidFill>
                  <a:srgbClr val="6EA8FF"/>
                </a:solidFill>
                <a:latin typeface="JetBrains Mono"/>
                <a:ea typeface="JetBrains Mono"/>
                <a:cs typeface="JetBrains Mono"/>
              </a:defRPr>
            </a:pPr>
            <a:r>
              <a:rPr sz="3038" b="0">
                <a:solidFill>
                  <a:srgbClr val="6EA8FF"/>
                </a:solidFill>
                <a:latin typeface="JetBrains Mono"/>
                <a:ea typeface="JetBrains Mono"/>
                <a:cs typeface="JetBrains Mono"/>
              </a:rPr>
              <a:t>S3 vault</a:t>
            </a:r>
          </a:p>
        </p:txBody>
      </p:sp>
      <p:sp>
        <p:nvSpPr>
          <p:cNvPr id="12" name="text-16-NaN">
            <a:extLst xmlns:a="http://schemas.openxmlformats.org/drawingml/2006/main">
              <a:ext uri="{FF2B5EF4-FFF2-40B4-BE49-F238E27FC236}">
                <a16:creationId xmlns:a16="http://schemas.microsoft.com/office/drawing/2014/main" id="{A37C5ADB-1C2E-409B-BA5A-6ABE51AE9ED1}"/>
              </a:ext>
            </a:extLst>
          </p:cNvPr>
          <p:cNvSpPr>
            <a:spLocks xmlns:a="http://schemas.openxmlformats.org/drawingml/2006/main" noGrp="1"/>
          </p:cNvSpPr>
          <p:nvPr/>
        </p:nvSpPr>
        <p:spPr>
          <a:xfrm xmlns:a="http://schemas.openxmlformats.org/drawingml/2006/main">
            <a:off x="12544425" y="8258175"/>
            <a:ext cx="3943350" cy="5572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Markdown files</a:t>
            </a:r>
          </a:p>
        </p:txBody>
      </p:sp>
      <p:sp>
        <p:nvSpPr>
          <p:cNvPr id="13" name="text-16-NaN">
            <a:extLst xmlns:a="http://schemas.openxmlformats.org/drawingml/2006/main">
              <a:ext uri="{FF2B5EF4-FFF2-40B4-BE49-F238E27FC236}">
                <a16:creationId xmlns:a16="http://schemas.microsoft.com/office/drawing/2014/main" id="{49873F79-4756-4897-82FC-AECD36178A09}"/>
              </a:ext>
            </a:extLst>
          </p:cNvPr>
          <p:cNvSpPr>
            <a:spLocks xmlns:a="http://schemas.openxmlformats.org/drawingml/2006/main" noGrp="1"/>
          </p:cNvSpPr>
          <p:nvPr/>
        </p:nvSpPr>
        <p:spPr>
          <a:xfrm xmlns:a="http://schemas.openxmlformats.org/drawingml/2006/main">
            <a:off x="5514975" y="7629525"/>
            <a:ext cx="914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0">
                <a:solidFill>
                  <a:srgbClr val="6EA8FF"/>
                </a:solidFill>
                <a:latin typeface="JetBrains Mono"/>
                <a:ea typeface="JetBrains Mono"/>
                <a:cs typeface="JetBrains Mono"/>
              </a:defRPr>
            </a:pPr>
            <a:r>
              <a:rPr sz="3375" b="0">
                <a:solidFill>
                  <a:srgbClr val="6EA8FF"/>
                </a:solidFill>
                <a:latin typeface="JetBrains Mono"/>
                <a:ea typeface="JetBrains Mono"/>
                <a:cs typeface="JetBrains Mono"/>
              </a:rPr>
              <a:t>→</a:t>
            </a:r>
          </a:p>
        </p:txBody>
      </p:sp>
      <p:sp>
        <p:nvSpPr>
          <p:cNvPr id="14" name="text-16-NaN">
            <a:extLst xmlns:a="http://schemas.openxmlformats.org/drawingml/2006/main">
              <a:ext uri="{FF2B5EF4-FFF2-40B4-BE49-F238E27FC236}">
                <a16:creationId xmlns:a16="http://schemas.microsoft.com/office/drawing/2014/main" id="{964E45BB-AAC8-49F7-8926-B7874495E374}"/>
              </a:ext>
            </a:extLst>
          </p:cNvPr>
          <p:cNvSpPr>
            <a:spLocks xmlns:a="http://schemas.openxmlformats.org/drawingml/2006/main" noGrp="1"/>
          </p:cNvSpPr>
          <p:nvPr/>
        </p:nvSpPr>
        <p:spPr>
          <a:xfrm xmlns:a="http://schemas.openxmlformats.org/drawingml/2006/main">
            <a:off x="11158538" y="7629525"/>
            <a:ext cx="914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0">
                <a:solidFill>
                  <a:srgbClr val="6EA8FF"/>
                </a:solidFill>
                <a:latin typeface="JetBrains Mono"/>
                <a:ea typeface="JetBrains Mono"/>
                <a:cs typeface="JetBrains Mono"/>
              </a:defRPr>
            </a:pPr>
            <a:r>
              <a:rPr sz="3375" b="0">
                <a:solidFill>
                  <a:srgbClr val="6EA8FF"/>
                </a:solidFill>
                <a:latin typeface="JetBrains Mono"/>
                <a:ea typeface="JetBrains Mono"/>
                <a:cs typeface="JetBrains Mono"/>
              </a:rPr>
              <a:t>→</a:t>
            </a:r>
          </a:p>
        </p:txBody>
      </p:sp>
      <p:sp>
        <p:nvSpPr>
          <p:cNvPr id="15" name="">
            <a:extLst xmlns:a="http://schemas.openxmlformats.org/drawingml/2006/main">
              <a:ext uri="{FF2B5EF4-FFF2-40B4-BE49-F238E27FC236}">
                <a16:creationId xmlns:a16="http://schemas.microsoft.com/office/drawing/2014/main" id="{08C40450-19E6-473E-82B6-5A736401B836}"/>
              </a:ext>
            </a:extLst>
          </p:cNvPr>
          <p:cNvSpPr>
            <a:spLocks xmlns:a="http://schemas.openxmlformats.org/drawingml/2006/main" noGrp="1"/>
          </p:cNvSpPr>
          <p:nvPr/>
        </p:nvSpPr>
        <p:spPr>
          <a:xfrm xmlns:a="http://schemas.openxmlformats.org/drawingml/2006/main">
            <a:off x="1143000" y="901541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6" name="text-16-NaN">
            <a:extLst xmlns:a="http://schemas.openxmlformats.org/drawingml/2006/main">
              <a:ext uri="{FF2B5EF4-FFF2-40B4-BE49-F238E27FC236}">
                <a16:creationId xmlns:a16="http://schemas.microsoft.com/office/drawing/2014/main" id="{1957FDAA-6DF6-4AAD-B664-5016BC300C1A}"/>
              </a:ext>
            </a:extLst>
          </p:cNvPr>
          <p:cNvSpPr>
            <a:spLocks xmlns:a="http://schemas.openxmlformats.org/drawingml/2006/main" noGrp="1"/>
          </p:cNvSpPr>
          <p:nvPr/>
        </p:nvSpPr>
        <p:spPr>
          <a:xfrm xmlns:a="http://schemas.openxmlformats.org/drawingml/2006/main">
            <a:off x="1143000" y="9272588"/>
            <a:ext cx="4714875" cy="5572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8CB7F0"/>
                </a:solidFill>
                <a:latin typeface="JetBrains Mono"/>
                <a:ea typeface="JetBrains Mono"/>
                <a:cs typeface="JetBrains Mono"/>
              </a:defRPr>
            </a:pPr>
            <a:r>
              <a:rPr sz="2025" b="0">
                <a:solidFill>
                  <a:srgbClr val="8CB7F0"/>
                </a:solidFill>
                <a:latin typeface="JetBrains Mono"/>
                <a:ea typeface="JetBrains Mono"/>
                <a:cs typeface="JetBrains Mono"/>
              </a:rPr>
              <a:t>auth.ts checks access</a:t>
            </a:r>
          </a:p>
        </p:txBody>
      </p:sp>
      <p:sp>
        <p:nvSpPr>
          <p:cNvPr id="17" name="text-16-NaN">
            <a:extLst xmlns:a="http://schemas.openxmlformats.org/drawingml/2006/main">
              <a:ext uri="{FF2B5EF4-FFF2-40B4-BE49-F238E27FC236}">
                <a16:creationId xmlns:a16="http://schemas.microsoft.com/office/drawing/2014/main" id="{F7C21566-7F6C-4EAD-AEB2-7BD233E2F3B0}"/>
              </a:ext>
            </a:extLst>
          </p:cNvPr>
          <p:cNvSpPr>
            <a:spLocks xmlns:a="http://schemas.openxmlformats.org/drawingml/2006/main" noGrp="1"/>
          </p:cNvSpPr>
          <p:nvPr/>
        </p:nvSpPr>
        <p:spPr>
          <a:xfrm xmlns:a="http://schemas.openxmlformats.org/drawingml/2006/main">
            <a:off x="6500813" y="9272588"/>
            <a:ext cx="5243513" cy="5572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8CB7F0"/>
                </a:solidFill>
                <a:latin typeface="JetBrains Mono"/>
                <a:ea typeface="JetBrains Mono"/>
                <a:cs typeface="JetBrains Mono"/>
              </a:defRPr>
            </a:pPr>
            <a:r>
              <a:rPr sz="2025" b="0">
                <a:solidFill>
                  <a:srgbClr val="8CB7F0"/>
                </a:solidFill>
                <a:latin typeface="JetBrains Mono"/>
                <a:ea typeface="JetBrains Mono"/>
                <a:cs typeface="JetBrains Mono"/>
              </a:rPr>
              <a:t>dcr.ts handles /register</a:t>
            </a:r>
          </a:p>
        </p:txBody>
      </p:sp>
      <p:sp>
        <p:nvSpPr>
          <p:cNvPr id="18" name="text-16-NaN">
            <a:extLst xmlns:a="http://schemas.openxmlformats.org/drawingml/2006/main">
              <a:ext uri="{FF2B5EF4-FFF2-40B4-BE49-F238E27FC236}">
                <a16:creationId xmlns:a16="http://schemas.microsoft.com/office/drawing/2014/main" id="{B5C551F8-8EDF-4278-88D9-80FE8752C990}"/>
              </a:ext>
            </a:extLst>
          </p:cNvPr>
          <p:cNvSpPr>
            <a:spLocks xmlns:a="http://schemas.openxmlformats.org/drawingml/2006/main" noGrp="1"/>
          </p:cNvSpPr>
          <p:nvPr/>
        </p:nvSpPr>
        <p:spPr>
          <a:xfrm xmlns:a="http://schemas.openxmlformats.org/drawingml/2006/main">
            <a:off x="12172950" y="9272588"/>
            <a:ext cx="4857750" cy="5572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8CB7F0"/>
                </a:solidFill>
                <a:latin typeface="JetBrains Mono"/>
                <a:ea typeface="JetBrains Mono"/>
                <a:cs typeface="JetBrains Mono"/>
              </a:defRPr>
            </a:pPr>
            <a:r>
              <a:rPr sz="2025" b="0">
                <a:solidFill>
                  <a:srgbClr val="8CB7F0"/>
                </a:solidFill>
                <a:latin typeface="JetBrains Mono"/>
                <a:ea typeface="JetBrains Mono"/>
                <a:cs typeface="JetBrains Mono"/>
              </a:rPr>
              <a:t>day.ts supplies local dates</a:t>
            </a:r>
          </a:p>
        </p:txBody>
      </p:sp>
    </p:spTree>
    <p:extLst>
      <p:ext uri="{BB962C8B-B14F-4D97-AF65-F5344CB8AC3E}">
        <p14:creationId xmlns:p14="http://schemas.microsoft.com/office/powerpoint/2010/main" val="1286809864"/>
      </p:ext>
    </p:extLst>
  </p:cSld>
</p:sld>
</file>

<file path=ppt/slides/slide17.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6B4E8793-8F56-4C02-ADB4-5BA7B2F563C5}"/>
              </a:ext>
            </a:extLst>
          </p:cNvPr>
          <p:cNvSpPr>
            <a:spLocks xmlns:a="http://schemas.openxmlformats.org/drawingml/2006/main" noGrp="1"/>
          </p:cNvSpPr>
          <p:nvPr/>
        </p:nvSpPr>
        <p:spPr>
          <a:xfrm xmlns:a="http://schemas.openxmlformats.org/drawingml/2006/main">
            <a:off x="1143000" y="971550"/>
            <a:ext cx="1628775" cy="542925"/>
          </a:xfrm>
          <a:prstGeom xmlns:a="http://schemas.openxmlformats.org/drawingml/2006/main" prst="rect">
            <a:avLst/>
          </a:prstGeom>
          <a:solidFill xmlns:a="http://schemas.openxmlformats.org/drawingml/2006/main">
            <a:srgbClr val="060F28"/>
          </a:solidFill>
          <a:ln xmlns:a="http://schemas.openxmlformats.org/drawingml/2006/main" w="14288">
            <a:solidFill>
              <a:srgbClr val="6EA8FF"/>
            </a:solidFill>
            <a:prstDash val="solid"/>
          </a:ln>
        </p:spPr>
      </p:sp>
      <p:sp>
        <p:nvSpPr>
          <p:cNvPr id="2" name="text-17-NaN">
            <a:extLst xmlns:a="http://schemas.openxmlformats.org/drawingml/2006/main">
              <a:ext uri="{FF2B5EF4-FFF2-40B4-BE49-F238E27FC236}">
                <a16:creationId xmlns:a16="http://schemas.microsoft.com/office/drawing/2014/main" id="{4C773BEB-95F7-4FE7-A98D-8B1E082DB255}"/>
              </a:ext>
            </a:extLst>
          </p:cNvPr>
          <p:cNvSpPr>
            <a:spLocks xmlns:a="http://schemas.openxmlformats.org/drawingml/2006/main" noGrp="1"/>
          </p:cNvSpPr>
          <p:nvPr/>
        </p:nvSpPr>
        <p:spPr>
          <a:xfrm xmlns:a="http://schemas.openxmlformats.org/drawingml/2006/main">
            <a:off x="1314450" y="1071563"/>
            <a:ext cx="135731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ACTIVITY</a:t>
            </a:r>
          </a:p>
        </p:txBody>
      </p:sp>
      <p:sp>
        <p:nvSpPr>
          <p:cNvPr id="3" name="text-17-NaN">
            <a:extLst xmlns:a="http://schemas.openxmlformats.org/drawingml/2006/main">
              <a:ext uri="{FF2B5EF4-FFF2-40B4-BE49-F238E27FC236}">
                <a16:creationId xmlns:a16="http://schemas.microsoft.com/office/drawing/2014/main" id="{87BABFFB-0CD6-4524-AC29-2620B45D4564}"/>
              </a:ext>
            </a:extLst>
          </p:cNvPr>
          <p:cNvSpPr>
            <a:spLocks xmlns:a="http://schemas.openxmlformats.org/drawingml/2006/main" noGrp="1"/>
          </p:cNvSpPr>
          <p:nvPr/>
        </p:nvSpPr>
        <p:spPr>
          <a:xfrm xmlns:a="http://schemas.openxmlformats.org/drawingml/2006/main">
            <a:off x="3057525" y="885825"/>
            <a:ext cx="14144625" cy="11287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Configure your stack and state</a:t>
            </a:r>
          </a:p>
        </p:txBody>
      </p:sp>
      <p:sp>
        <p:nvSpPr>
          <p:cNvPr id="4" name="text-17-NaN">
            <a:extLst xmlns:a="http://schemas.openxmlformats.org/drawingml/2006/main">
              <a:ext uri="{FF2B5EF4-FFF2-40B4-BE49-F238E27FC236}">
                <a16:creationId xmlns:a16="http://schemas.microsoft.com/office/drawing/2014/main" id="{3B0DE097-657A-4784-8717-DA7BFE6D3948}"/>
              </a:ext>
            </a:extLst>
          </p:cNvPr>
          <p:cNvSpPr>
            <a:spLocks xmlns:a="http://schemas.openxmlformats.org/drawingml/2006/main" noGrp="1"/>
          </p:cNvSpPr>
          <p:nvPr/>
        </p:nvSpPr>
        <p:spPr>
          <a:xfrm xmlns:a="http://schemas.openxmlformats.org/drawingml/2006/main">
            <a:off x="1143000" y="2071688"/>
            <a:ext cx="15930563" cy="9858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Create local config, verify your AWS account, then bootstrap remote state.</a:t>
            </a:r>
          </a:p>
        </p:txBody>
      </p:sp>
      <p:sp>
        <p:nvSpPr>
          <p:cNvPr id="5" name="">
            <a:extLst xmlns:a="http://schemas.openxmlformats.org/drawingml/2006/main">
              <a:ext uri="{FF2B5EF4-FFF2-40B4-BE49-F238E27FC236}">
                <a16:creationId xmlns:a16="http://schemas.microsoft.com/office/drawing/2014/main" id="{214A9ABA-6207-4CB5-AC0C-5DC901C3FD17}"/>
              </a:ext>
            </a:extLst>
          </p:cNvPr>
          <p:cNvSpPr>
            <a:spLocks xmlns:a="http://schemas.openxmlformats.org/drawingml/2006/main" noGrp="1"/>
          </p:cNvSpPr>
          <p:nvPr/>
        </p:nvSpPr>
        <p:spPr>
          <a:xfrm xmlns:a="http://schemas.openxmlformats.org/drawingml/2006/main">
            <a:off x="1143000" y="32146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6" name="text-17-NaN">
            <a:extLst xmlns:a="http://schemas.openxmlformats.org/drawingml/2006/main">
              <a:ext uri="{FF2B5EF4-FFF2-40B4-BE49-F238E27FC236}">
                <a16:creationId xmlns:a16="http://schemas.microsoft.com/office/drawing/2014/main" id="{6A29CF2B-683C-4D08-964F-3DBD6AB400B4}"/>
              </a:ext>
            </a:extLst>
          </p:cNvPr>
          <p:cNvSpPr>
            <a:spLocks xmlns:a="http://schemas.openxmlformats.org/drawingml/2006/main" noGrp="1"/>
          </p:cNvSpPr>
          <p:nvPr/>
        </p:nvSpPr>
        <p:spPr>
          <a:xfrm xmlns:a="http://schemas.openxmlformats.org/drawingml/2006/main">
            <a:off x="1143000" y="3486150"/>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01</a:t>
            </a:r>
          </a:p>
        </p:txBody>
      </p:sp>
      <p:sp>
        <p:nvSpPr>
          <p:cNvPr id="7" name="text-17-NaN">
            <a:extLst xmlns:a="http://schemas.openxmlformats.org/drawingml/2006/main">
              <a:ext uri="{FF2B5EF4-FFF2-40B4-BE49-F238E27FC236}">
                <a16:creationId xmlns:a16="http://schemas.microsoft.com/office/drawing/2014/main" id="{9492133C-6E86-4D91-876F-A7E0E1B20267}"/>
              </a:ext>
            </a:extLst>
          </p:cNvPr>
          <p:cNvSpPr>
            <a:spLocks xmlns:a="http://schemas.openxmlformats.org/drawingml/2006/main" noGrp="1"/>
          </p:cNvSpPr>
          <p:nvPr/>
        </p:nvSpPr>
        <p:spPr>
          <a:xfrm xmlns:a="http://schemas.openxmlformats.org/drawingml/2006/main">
            <a:off x="2071688" y="3443288"/>
            <a:ext cx="5143500"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Create config</a:t>
            </a:r>
          </a:p>
        </p:txBody>
      </p:sp>
      <p:sp>
        <p:nvSpPr>
          <p:cNvPr id="8" name="text-17-NaN">
            <a:extLst xmlns:a="http://schemas.openxmlformats.org/drawingml/2006/main">
              <a:ext uri="{FF2B5EF4-FFF2-40B4-BE49-F238E27FC236}">
                <a16:creationId xmlns:a16="http://schemas.microsoft.com/office/drawing/2014/main" id="{08EFD112-FC2F-4752-82C7-D751B7EC0A80}"/>
              </a:ext>
            </a:extLst>
          </p:cNvPr>
          <p:cNvSpPr>
            <a:spLocks xmlns:a="http://schemas.openxmlformats.org/drawingml/2006/main" noGrp="1"/>
          </p:cNvSpPr>
          <p:nvPr/>
        </p:nvSpPr>
        <p:spPr>
          <a:xfrm xmlns:a="http://schemas.openxmlformats.org/drawingml/2006/main">
            <a:off x="7429500" y="3443288"/>
            <a:ext cx="9644063"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npm run configure</a:t>
            </a:r>
          </a:p>
        </p:txBody>
      </p:sp>
      <p:sp>
        <p:nvSpPr>
          <p:cNvPr id="9" name="">
            <a:extLst xmlns:a="http://schemas.openxmlformats.org/drawingml/2006/main">
              <a:ext uri="{FF2B5EF4-FFF2-40B4-BE49-F238E27FC236}">
                <a16:creationId xmlns:a16="http://schemas.microsoft.com/office/drawing/2014/main" id="{7541BE5D-E648-420D-A5B3-E78DD09811F8}"/>
              </a:ext>
            </a:extLst>
          </p:cNvPr>
          <p:cNvSpPr>
            <a:spLocks xmlns:a="http://schemas.openxmlformats.org/drawingml/2006/main" noGrp="1"/>
          </p:cNvSpPr>
          <p:nvPr/>
        </p:nvSpPr>
        <p:spPr>
          <a:xfrm xmlns:a="http://schemas.openxmlformats.org/drawingml/2006/main">
            <a:off x="1143000" y="44719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0" name="text-17-NaN">
            <a:extLst xmlns:a="http://schemas.openxmlformats.org/drawingml/2006/main">
              <a:ext uri="{FF2B5EF4-FFF2-40B4-BE49-F238E27FC236}">
                <a16:creationId xmlns:a16="http://schemas.microsoft.com/office/drawing/2014/main" id="{49FBF50C-73F8-427D-9868-6C93AFA8AC86}"/>
              </a:ext>
            </a:extLst>
          </p:cNvPr>
          <p:cNvSpPr>
            <a:spLocks xmlns:a="http://schemas.openxmlformats.org/drawingml/2006/main" noGrp="1"/>
          </p:cNvSpPr>
          <p:nvPr/>
        </p:nvSpPr>
        <p:spPr>
          <a:xfrm xmlns:a="http://schemas.openxmlformats.org/drawingml/2006/main">
            <a:off x="1143000" y="4743450"/>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02</a:t>
            </a:r>
          </a:p>
        </p:txBody>
      </p:sp>
      <p:sp>
        <p:nvSpPr>
          <p:cNvPr id="11" name="text-17-NaN">
            <a:extLst xmlns:a="http://schemas.openxmlformats.org/drawingml/2006/main">
              <a:ext uri="{FF2B5EF4-FFF2-40B4-BE49-F238E27FC236}">
                <a16:creationId xmlns:a16="http://schemas.microsoft.com/office/drawing/2014/main" id="{0176F39F-18CA-4B58-AFB3-684CEAF3F080}"/>
              </a:ext>
            </a:extLst>
          </p:cNvPr>
          <p:cNvSpPr>
            <a:spLocks xmlns:a="http://schemas.openxmlformats.org/drawingml/2006/main" noGrp="1"/>
          </p:cNvSpPr>
          <p:nvPr/>
        </p:nvSpPr>
        <p:spPr>
          <a:xfrm xmlns:a="http://schemas.openxmlformats.org/drawingml/2006/main">
            <a:off x="2071688" y="4700588"/>
            <a:ext cx="5143500"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Set personal values</a:t>
            </a:r>
          </a:p>
        </p:txBody>
      </p:sp>
      <p:sp>
        <p:nvSpPr>
          <p:cNvPr id="12" name="text-17-NaN">
            <a:extLst xmlns:a="http://schemas.openxmlformats.org/drawingml/2006/main">
              <a:ext uri="{FF2B5EF4-FFF2-40B4-BE49-F238E27FC236}">
                <a16:creationId xmlns:a16="http://schemas.microsoft.com/office/drawing/2014/main" id="{D4DCEF7A-6092-4B20-BB42-DA382755AD63}"/>
              </a:ext>
            </a:extLst>
          </p:cNvPr>
          <p:cNvSpPr>
            <a:spLocks xmlns:a="http://schemas.openxmlformats.org/drawingml/2006/main" noGrp="1"/>
          </p:cNvSpPr>
          <p:nvPr/>
        </p:nvSpPr>
        <p:spPr>
          <a:xfrm xmlns:a="http://schemas.openxmlformats.org/drawingml/2006/main">
            <a:off x="7429500" y="4700588"/>
            <a:ext cx="9644063"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Edit terraform/terraform.tfvars</a:t>
            </a:r>
          </a:p>
        </p:txBody>
      </p:sp>
      <p:sp>
        <p:nvSpPr>
          <p:cNvPr id="13" name="">
            <a:extLst xmlns:a="http://schemas.openxmlformats.org/drawingml/2006/main">
              <a:ext uri="{FF2B5EF4-FFF2-40B4-BE49-F238E27FC236}">
                <a16:creationId xmlns:a16="http://schemas.microsoft.com/office/drawing/2014/main" id="{6B9EE6AE-1B88-46E2-BECB-5172A09F0DDC}"/>
              </a:ext>
            </a:extLst>
          </p:cNvPr>
          <p:cNvSpPr>
            <a:spLocks xmlns:a="http://schemas.openxmlformats.org/drawingml/2006/main" noGrp="1"/>
          </p:cNvSpPr>
          <p:nvPr/>
        </p:nvSpPr>
        <p:spPr>
          <a:xfrm xmlns:a="http://schemas.openxmlformats.org/drawingml/2006/main">
            <a:off x="1143000" y="57292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4" name="text-17-NaN">
            <a:extLst xmlns:a="http://schemas.openxmlformats.org/drawingml/2006/main">
              <a:ext uri="{FF2B5EF4-FFF2-40B4-BE49-F238E27FC236}">
                <a16:creationId xmlns:a16="http://schemas.microsoft.com/office/drawing/2014/main" id="{72AC00BF-60FF-442E-9BE4-E33D22F30D52}"/>
              </a:ext>
            </a:extLst>
          </p:cNvPr>
          <p:cNvSpPr>
            <a:spLocks xmlns:a="http://schemas.openxmlformats.org/drawingml/2006/main" noGrp="1"/>
          </p:cNvSpPr>
          <p:nvPr/>
        </p:nvSpPr>
        <p:spPr>
          <a:xfrm xmlns:a="http://schemas.openxmlformats.org/drawingml/2006/main">
            <a:off x="1143000" y="6000750"/>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03</a:t>
            </a:r>
          </a:p>
        </p:txBody>
      </p:sp>
      <p:sp>
        <p:nvSpPr>
          <p:cNvPr id="15" name="text-17-NaN">
            <a:extLst xmlns:a="http://schemas.openxmlformats.org/drawingml/2006/main">
              <a:ext uri="{FF2B5EF4-FFF2-40B4-BE49-F238E27FC236}">
                <a16:creationId xmlns:a16="http://schemas.microsoft.com/office/drawing/2014/main" id="{FA96A72E-DB22-4E4E-A88C-03BCA62982E8}"/>
              </a:ext>
            </a:extLst>
          </p:cNvPr>
          <p:cNvSpPr>
            <a:spLocks xmlns:a="http://schemas.openxmlformats.org/drawingml/2006/main" noGrp="1"/>
          </p:cNvSpPr>
          <p:nvPr/>
        </p:nvSpPr>
        <p:spPr>
          <a:xfrm xmlns:a="http://schemas.openxmlformats.org/drawingml/2006/main">
            <a:off x="2071688" y="5957888"/>
            <a:ext cx="5143500"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Validate setup</a:t>
            </a:r>
          </a:p>
        </p:txBody>
      </p:sp>
      <p:sp>
        <p:nvSpPr>
          <p:cNvPr id="16" name="text-17-NaN">
            <a:extLst xmlns:a="http://schemas.openxmlformats.org/drawingml/2006/main">
              <a:ext uri="{FF2B5EF4-FFF2-40B4-BE49-F238E27FC236}">
                <a16:creationId xmlns:a16="http://schemas.microsoft.com/office/drawing/2014/main" id="{BB779179-892F-433E-824F-1CF484207C8A}"/>
              </a:ext>
            </a:extLst>
          </p:cNvPr>
          <p:cNvSpPr>
            <a:spLocks xmlns:a="http://schemas.openxmlformats.org/drawingml/2006/main" noGrp="1"/>
          </p:cNvSpPr>
          <p:nvPr/>
        </p:nvSpPr>
        <p:spPr>
          <a:xfrm xmlns:a="http://schemas.openxmlformats.org/drawingml/2006/main">
            <a:off x="7429500" y="5957888"/>
            <a:ext cx="9644063"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npm run preflight -- --client CLIENT</a:t>
            </a:r>
          </a:p>
        </p:txBody>
      </p:sp>
      <p:sp>
        <p:nvSpPr>
          <p:cNvPr id="17" name="">
            <a:extLst xmlns:a="http://schemas.openxmlformats.org/drawingml/2006/main">
              <a:ext uri="{FF2B5EF4-FFF2-40B4-BE49-F238E27FC236}">
                <a16:creationId xmlns:a16="http://schemas.microsoft.com/office/drawing/2014/main" id="{8FC73C57-CFCC-4CEC-96D7-EC3517D9C5BA}"/>
              </a:ext>
            </a:extLst>
          </p:cNvPr>
          <p:cNvSpPr>
            <a:spLocks xmlns:a="http://schemas.openxmlformats.org/drawingml/2006/main" noGrp="1"/>
          </p:cNvSpPr>
          <p:nvPr/>
        </p:nvSpPr>
        <p:spPr>
          <a:xfrm xmlns:a="http://schemas.openxmlformats.org/drawingml/2006/main">
            <a:off x="1143000" y="69865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8" name="text-17-NaN">
            <a:extLst xmlns:a="http://schemas.openxmlformats.org/drawingml/2006/main">
              <a:ext uri="{FF2B5EF4-FFF2-40B4-BE49-F238E27FC236}">
                <a16:creationId xmlns:a16="http://schemas.microsoft.com/office/drawing/2014/main" id="{38566EA4-CBEC-461D-BC01-439D08283A8C}"/>
              </a:ext>
            </a:extLst>
          </p:cNvPr>
          <p:cNvSpPr>
            <a:spLocks xmlns:a="http://schemas.openxmlformats.org/drawingml/2006/main" noGrp="1"/>
          </p:cNvSpPr>
          <p:nvPr/>
        </p:nvSpPr>
        <p:spPr>
          <a:xfrm xmlns:a="http://schemas.openxmlformats.org/drawingml/2006/main">
            <a:off x="1143000" y="7258050"/>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04</a:t>
            </a:r>
          </a:p>
        </p:txBody>
      </p:sp>
      <p:sp>
        <p:nvSpPr>
          <p:cNvPr id="19" name="text-17-NaN">
            <a:extLst xmlns:a="http://schemas.openxmlformats.org/drawingml/2006/main">
              <a:ext uri="{FF2B5EF4-FFF2-40B4-BE49-F238E27FC236}">
                <a16:creationId xmlns:a16="http://schemas.microsoft.com/office/drawing/2014/main" id="{240CD141-7CF0-42F8-9FBE-10747CADC89C}"/>
              </a:ext>
            </a:extLst>
          </p:cNvPr>
          <p:cNvSpPr>
            <a:spLocks xmlns:a="http://schemas.openxmlformats.org/drawingml/2006/main" noGrp="1"/>
          </p:cNvSpPr>
          <p:nvPr/>
        </p:nvSpPr>
        <p:spPr>
          <a:xfrm xmlns:a="http://schemas.openxmlformats.org/drawingml/2006/main">
            <a:off x="2071688" y="7215188"/>
            <a:ext cx="5143500"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Bootstrap state</a:t>
            </a:r>
          </a:p>
        </p:txBody>
      </p:sp>
      <p:sp>
        <p:nvSpPr>
          <p:cNvPr id="20" name="text-17-NaN">
            <a:extLst xmlns:a="http://schemas.openxmlformats.org/drawingml/2006/main">
              <a:ext uri="{FF2B5EF4-FFF2-40B4-BE49-F238E27FC236}">
                <a16:creationId xmlns:a16="http://schemas.microsoft.com/office/drawing/2014/main" id="{53AB59FD-0F9B-42E7-9BB0-79A14DD2BADF}"/>
              </a:ext>
            </a:extLst>
          </p:cNvPr>
          <p:cNvSpPr>
            <a:spLocks xmlns:a="http://schemas.openxmlformats.org/drawingml/2006/main" noGrp="1"/>
          </p:cNvSpPr>
          <p:nvPr/>
        </p:nvSpPr>
        <p:spPr>
          <a:xfrm xmlns:a="http://schemas.openxmlformats.org/drawingml/2006/main">
            <a:off x="7429500" y="7215188"/>
            <a:ext cx="9644063"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EAF1FB"/>
                </a:solidFill>
                <a:latin typeface="JetBrains Mono"/>
                <a:ea typeface="JetBrains Mono"/>
                <a:cs typeface="JetBrains Mono"/>
              </a:defRPr>
            </a:pPr>
            <a:r>
              <a:rPr sz="2250" b="0">
                <a:solidFill>
                  <a:srgbClr val="EAF1FB"/>
                </a:solidFill>
                <a:latin typeface="JetBrains Mono"/>
                <a:ea typeface="JetBrains Mono"/>
                <a:cs typeface="JetBrains Mono"/>
              </a:rPr>
              <a:t>npm run bootstrap-state</a:t>
            </a:r>
          </a:p>
        </p:txBody>
      </p:sp>
      <p:sp>
        <p:nvSpPr>
          <p:cNvPr id="21" name="">
            <a:extLst xmlns:a="http://schemas.openxmlformats.org/drawingml/2006/main">
              <a:ext uri="{FF2B5EF4-FFF2-40B4-BE49-F238E27FC236}">
                <a16:creationId xmlns:a16="http://schemas.microsoft.com/office/drawing/2014/main" id="{605679E7-ACC1-4D47-A280-7DCDEB9F2EAB}"/>
              </a:ext>
            </a:extLst>
          </p:cNvPr>
          <p:cNvSpPr>
            <a:spLocks xmlns:a="http://schemas.openxmlformats.org/drawingml/2006/main" noGrp="1"/>
          </p:cNvSpPr>
          <p:nvPr/>
        </p:nvSpPr>
        <p:spPr>
          <a:xfrm xmlns:a="http://schemas.openxmlformats.org/drawingml/2006/main">
            <a:off x="1143000" y="82438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22" name="text-17-NaN">
            <a:extLst xmlns:a="http://schemas.openxmlformats.org/drawingml/2006/main">
              <a:ext uri="{FF2B5EF4-FFF2-40B4-BE49-F238E27FC236}">
                <a16:creationId xmlns:a16="http://schemas.microsoft.com/office/drawing/2014/main" id="{FCD49D7F-21A3-4910-9EB7-626E426D7D32}"/>
              </a:ext>
            </a:extLst>
          </p:cNvPr>
          <p:cNvSpPr>
            <a:spLocks xmlns:a="http://schemas.openxmlformats.org/drawingml/2006/main" noGrp="1"/>
          </p:cNvSpPr>
          <p:nvPr/>
        </p:nvSpPr>
        <p:spPr>
          <a:xfrm xmlns:a="http://schemas.openxmlformats.org/drawingml/2006/main">
            <a:off x="1143000" y="8458200"/>
            <a:ext cx="16002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8CB7F0"/>
                </a:solidFill>
                <a:latin typeface="Archivo"/>
                <a:ea typeface="Archivo"/>
                <a:cs typeface="Archivo"/>
              </a:defRPr>
            </a:pPr>
            <a:r>
              <a:rPr sz="2363" b="0">
                <a:solidFill>
                  <a:srgbClr val="8CB7F0"/>
                </a:solidFill>
                <a:latin typeface="Archivo"/>
                <a:ea typeface="Archivo"/>
                <a:cs typeface="Archivo"/>
              </a:rPr>
              <a:t>Checkpoint: The main Terraform stack is connected to its remote S3 backend.</a:t>
            </a:r>
          </a:p>
        </p:txBody>
      </p:sp>
      <p:sp>
        <p:nvSpPr>
          <p:cNvPr id="23" name="text-17-NaN">
            <a:extLst xmlns:a="http://schemas.openxmlformats.org/drawingml/2006/main">
              <a:ext uri="{FF2B5EF4-FFF2-40B4-BE49-F238E27FC236}">
                <a16:creationId xmlns:a16="http://schemas.microsoft.com/office/drawing/2014/main" id="{852DFE03-B2BB-4507-94B8-5144CC0B7466}"/>
              </a:ext>
            </a:extLst>
          </p:cNvPr>
          <p:cNvSpPr>
            <a:spLocks xmlns:a="http://schemas.openxmlformats.org/drawingml/2006/main" noGrp="1"/>
          </p:cNvSpPr>
          <p:nvPr/>
        </p:nvSpPr>
        <p:spPr>
          <a:xfrm xmlns:a="http://schemas.openxmlformats.org/drawingml/2006/main">
            <a:off x="1143000" y="9501188"/>
            <a:ext cx="1593056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GUIDE  www.arloubeloria.com/workshop/vault-brain#configure-stack</a:t>
            </a:r>
          </a:p>
        </p:txBody>
      </p:sp>
    </p:spTree>
    <p:extLst>
      <p:ext uri="{BB962C8B-B14F-4D97-AF65-F5344CB8AC3E}">
        <p14:creationId xmlns:p14="http://schemas.microsoft.com/office/powerpoint/2010/main" val="2016726489"/>
      </p:ext>
    </p:extLst>
  </p:cSld>
</p:sld>
</file>

<file path=ppt/slides/slide18.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92D17EBD-F847-44EA-886F-D8165CAD0CB0}"/>
              </a:ext>
            </a:extLst>
          </p:cNvPr>
          <p:cNvSpPr>
            <a:spLocks xmlns:a="http://schemas.openxmlformats.org/drawingml/2006/main" noGrp="1"/>
          </p:cNvSpPr>
          <p:nvPr/>
        </p:nvSpPr>
        <p:spPr>
          <a:xfrm xmlns:a="http://schemas.openxmlformats.org/drawingml/2006/main">
            <a:off x="1143000" y="971550"/>
            <a:ext cx="1628775" cy="542925"/>
          </a:xfrm>
          <a:prstGeom xmlns:a="http://schemas.openxmlformats.org/drawingml/2006/main" prst="rect">
            <a:avLst/>
          </a:prstGeom>
          <a:solidFill xmlns:a="http://schemas.openxmlformats.org/drawingml/2006/main">
            <a:srgbClr val="060F28"/>
          </a:solidFill>
          <a:ln xmlns:a="http://schemas.openxmlformats.org/drawingml/2006/main" w="14288">
            <a:solidFill>
              <a:srgbClr val="6EA8FF"/>
            </a:solidFill>
            <a:prstDash val="solid"/>
          </a:ln>
        </p:spPr>
      </p:sp>
      <p:sp>
        <p:nvSpPr>
          <p:cNvPr id="2" name="text-18-NaN">
            <a:extLst xmlns:a="http://schemas.openxmlformats.org/drawingml/2006/main">
              <a:ext uri="{FF2B5EF4-FFF2-40B4-BE49-F238E27FC236}">
                <a16:creationId xmlns:a16="http://schemas.microsoft.com/office/drawing/2014/main" id="{2D9F96B6-6938-4977-BCB8-84F4AFE52E24}"/>
              </a:ext>
            </a:extLst>
          </p:cNvPr>
          <p:cNvSpPr>
            <a:spLocks xmlns:a="http://schemas.openxmlformats.org/drawingml/2006/main" noGrp="1"/>
          </p:cNvSpPr>
          <p:nvPr/>
        </p:nvSpPr>
        <p:spPr>
          <a:xfrm xmlns:a="http://schemas.openxmlformats.org/drawingml/2006/main">
            <a:off x="1314450" y="1071563"/>
            <a:ext cx="135731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ACTIVITY</a:t>
            </a:r>
          </a:p>
        </p:txBody>
      </p:sp>
      <p:sp>
        <p:nvSpPr>
          <p:cNvPr id="3" name="text-18-NaN">
            <a:extLst xmlns:a="http://schemas.openxmlformats.org/drawingml/2006/main">
              <a:ext uri="{FF2B5EF4-FFF2-40B4-BE49-F238E27FC236}">
                <a16:creationId xmlns:a16="http://schemas.microsoft.com/office/drawing/2014/main" id="{6532E0D1-3012-409E-B54F-005EF88D2C2E}"/>
              </a:ext>
            </a:extLst>
          </p:cNvPr>
          <p:cNvSpPr>
            <a:spLocks xmlns:a="http://schemas.openxmlformats.org/drawingml/2006/main" noGrp="1"/>
          </p:cNvSpPr>
          <p:nvPr/>
        </p:nvSpPr>
        <p:spPr>
          <a:xfrm xmlns:a="http://schemas.openxmlformats.org/drawingml/2006/main">
            <a:off x="3057525" y="885825"/>
            <a:ext cx="14144625" cy="11287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Deploy and verify</a:t>
            </a:r>
          </a:p>
        </p:txBody>
      </p:sp>
      <p:sp>
        <p:nvSpPr>
          <p:cNvPr id="4" name="text-18-NaN">
            <a:extLst xmlns:a="http://schemas.openxmlformats.org/drawingml/2006/main">
              <a:ext uri="{FF2B5EF4-FFF2-40B4-BE49-F238E27FC236}">
                <a16:creationId xmlns:a16="http://schemas.microsoft.com/office/drawing/2014/main" id="{3752C15D-9CF6-44D1-8DC8-11832BDDA09F}"/>
              </a:ext>
            </a:extLst>
          </p:cNvPr>
          <p:cNvSpPr>
            <a:spLocks xmlns:a="http://schemas.openxmlformats.org/drawingml/2006/main" noGrp="1"/>
          </p:cNvSpPr>
          <p:nvPr/>
        </p:nvSpPr>
        <p:spPr>
          <a:xfrm xmlns:a="http://schemas.openxmlformats.org/drawingml/2006/main">
            <a:off x="1143000" y="2071688"/>
            <a:ext cx="15930563" cy="9858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Build the Lambda and deploy S3, API Gateway, Cognito, IAM, and CloudWatch.</a:t>
            </a:r>
          </a:p>
        </p:txBody>
      </p:sp>
      <p:sp>
        <p:nvSpPr>
          <p:cNvPr id="5" name="">
            <a:extLst xmlns:a="http://schemas.openxmlformats.org/drawingml/2006/main">
              <a:ext uri="{FF2B5EF4-FFF2-40B4-BE49-F238E27FC236}">
                <a16:creationId xmlns:a16="http://schemas.microsoft.com/office/drawing/2014/main" id="{BFBC77E0-8EF3-4267-9833-1E58CEFB1B67}"/>
              </a:ext>
            </a:extLst>
          </p:cNvPr>
          <p:cNvSpPr>
            <a:spLocks xmlns:a="http://schemas.openxmlformats.org/drawingml/2006/main" noGrp="1"/>
          </p:cNvSpPr>
          <p:nvPr/>
        </p:nvSpPr>
        <p:spPr>
          <a:xfrm xmlns:a="http://schemas.openxmlformats.org/drawingml/2006/main">
            <a:off x="1143000" y="3371850"/>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6" name="text-18-NaN">
            <a:extLst xmlns:a="http://schemas.openxmlformats.org/drawingml/2006/main">
              <a:ext uri="{FF2B5EF4-FFF2-40B4-BE49-F238E27FC236}">
                <a16:creationId xmlns:a16="http://schemas.microsoft.com/office/drawing/2014/main" id="{FDA6004D-CCA7-4550-A435-817C72AB6F10}"/>
              </a:ext>
            </a:extLst>
          </p:cNvPr>
          <p:cNvSpPr>
            <a:spLocks xmlns:a="http://schemas.openxmlformats.org/drawingml/2006/main" noGrp="1"/>
          </p:cNvSpPr>
          <p:nvPr/>
        </p:nvSpPr>
        <p:spPr>
          <a:xfrm xmlns:a="http://schemas.openxmlformats.org/drawingml/2006/main">
            <a:off x="1143000" y="3643313"/>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01</a:t>
            </a:r>
          </a:p>
        </p:txBody>
      </p:sp>
      <p:sp>
        <p:nvSpPr>
          <p:cNvPr id="7" name="text-18-NaN">
            <a:extLst xmlns:a="http://schemas.openxmlformats.org/drawingml/2006/main">
              <a:ext uri="{FF2B5EF4-FFF2-40B4-BE49-F238E27FC236}">
                <a16:creationId xmlns:a16="http://schemas.microsoft.com/office/drawing/2014/main" id="{949C58A8-8003-4FAB-9622-02980426FCB8}"/>
              </a:ext>
            </a:extLst>
          </p:cNvPr>
          <p:cNvSpPr>
            <a:spLocks xmlns:a="http://schemas.openxmlformats.org/drawingml/2006/main" noGrp="1"/>
          </p:cNvSpPr>
          <p:nvPr/>
        </p:nvSpPr>
        <p:spPr>
          <a:xfrm xmlns:a="http://schemas.openxmlformats.org/drawingml/2006/main">
            <a:off x="2071688" y="3600450"/>
            <a:ext cx="5143500" cy="12430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Deploy your stack</a:t>
            </a:r>
          </a:p>
        </p:txBody>
      </p:sp>
      <p:sp>
        <p:nvSpPr>
          <p:cNvPr id="8" name="text-18-NaN">
            <a:extLst xmlns:a="http://schemas.openxmlformats.org/drawingml/2006/main">
              <a:ext uri="{FF2B5EF4-FFF2-40B4-BE49-F238E27FC236}">
                <a16:creationId xmlns:a16="http://schemas.microsoft.com/office/drawing/2014/main" id="{FC10E954-C448-479F-BD6E-D7CC31A16F41}"/>
              </a:ext>
            </a:extLst>
          </p:cNvPr>
          <p:cNvSpPr>
            <a:spLocks xmlns:a="http://schemas.openxmlformats.org/drawingml/2006/main" noGrp="1"/>
          </p:cNvSpPr>
          <p:nvPr/>
        </p:nvSpPr>
        <p:spPr>
          <a:xfrm xmlns:a="http://schemas.openxmlformats.org/drawingml/2006/main">
            <a:off x="7429500" y="3600450"/>
            <a:ext cx="9644063"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EAF1FB"/>
                </a:solidFill>
                <a:latin typeface="JetBrains Mono"/>
                <a:ea typeface="JetBrains Mono"/>
                <a:cs typeface="JetBrains Mono"/>
              </a:defRPr>
            </a:pPr>
            <a:r>
              <a:rPr sz="2475" b="0">
                <a:solidFill>
                  <a:srgbClr val="EAF1FB"/>
                </a:solidFill>
                <a:latin typeface="JetBrains Mono"/>
                <a:ea typeface="JetBrains Mono"/>
                <a:cs typeface="JetBrains Mono"/>
              </a:rPr>
              <a:t>npm run deploy</a:t>
            </a:r>
          </a:p>
        </p:txBody>
      </p:sp>
      <p:sp>
        <p:nvSpPr>
          <p:cNvPr id="9" name="">
            <a:extLst xmlns:a="http://schemas.openxmlformats.org/drawingml/2006/main">
              <a:ext uri="{FF2B5EF4-FFF2-40B4-BE49-F238E27FC236}">
                <a16:creationId xmlns:a16="http://schemas.microsoft.com/office/drawing/2014/main" id="{98682A3C-1B59-41C6-8E97-9B1C9A999CC4}"/>
              </a:ext>
            </a:extLst>
          </p:cNvPr>
          <p:cNvSpPr>
            <a:spLocks xmlns:a="http://schemas.openxmlformats.org/drawingml/2006/main" noGrp="1"/>
          </p:cNvSpPr>
          <p:nvPr/>
        </p:nvSpPr>
        <p:spPr>
          <a:xfrm xmlns:a="http://schemas.openxmlformats.org/drawingml/2006/main">
            <a:off x="1143000" y="4943475"/>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0" name="text-18-NaN">
            <a:extLst xmlns:a="http://schemas.openxmlformats.org/drawingml/2006/main">
              <a:ext uri="{FF2B5EF4-FFF2-40B4-BE49-F238E27FC236}">
                <a16:creationId xmlns:a16="http://schemas.microsoft.com/office/drawing/2014/main" id="{4CAEA5B7-65DC-4A5F-A688-E6FD6658E483}"/>
              </a:ext>
            </a:extLst>
          </p:cNvPr>
          <p:cNvSpPr>
            <a:spLocks xmlns:a="http://schemas.openxmlformats.org/drawingml/2006/main" noGrp="1"/>
          </p:cNvSpPr>
          <p:nvPr/>
        </p:nvSpPr>
        <p:spPr>
          <a:xfrm xmlns:a="http://schemas.openxmlformats.org/drawingml/2006/main">
            <a:off x="1143000" y="5214938"/>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02</a:t>
            </a:r>
          </a:p>
        </p:txBody>
      </p:sp>
      <p:sp>
        <p:nvSpPr>
          <p:cNvPr id="11" name="text-18-NaN">
            <a:extLst xmlns:a="http://schemas.openxmlformats.org/drawingml/2006/main">
              <a:ext uri="{FF2B5EF4-FFF2-40B4-BE49-F238E27FC236}">
                <a16:creationId xmlns:a16="http://schemas.microsoft.com/office/drawing/2014/main" id="{21B7D6E9-F153-46F2-A766-1E984D306371}"/>
              </a:ext>
            </a:extLst>
          </p:cNvPr>
          <p:cNvSpPr>
            <a:spLocks xmlns:a="http://schemas.openxmlformats.org/drawingml/2006/main" noGrp="1"/>
          </p:cNvSpPr>
          <p:nvPr/>
        </p:nvSpPr>
        <p:spPr>
          <a:xfrm xmlns:a="http://schemas.openxmlformats.org/drawingml/2006/main">
            <a:off x="2071688" y="5172075"/>
            <a:ext cx="5143500" cy="12430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Set Cognito password</a:t>
            </a:r>
          </a:p>
        </p:txBody>
      </p:sp>
      <p:sp>
        <p:nvSpPr>
          <p:cNvPr id="12" name="text-18-NaN">
            <a:extLst xmlns:a="http://schemas.openxmlformats.org/drawingml/2006/main">
              <a:ext uri="{FF2B5EF4-FFF2-40B4-BE49-F238E27FC236}">
                <a16:creationId xmlns:a16="http://schemas.microsoft.com/office/drawing/2014/main" id="{6FEE35EF-5843-4DAD-ADEE-58EAEF324E2D}"/>
              </a:ext>
            </a:extLst>
          </p:cNvPr>
          <p:cNvSpPr>
            <a:spLocks xmlns:a="http://schemas.openxmlformats.org/drawingml/2006/main" noGrp="1"/>
          </p:cNvSpPr>
          <p:nvPr/>
        </p:nvSpPr>
        <p:spPr>
          <a:xfrm xmlns:a="http://schemas.openxmlformats.org/drawingml/2006/main">
            <a:off x="7429500" y="5172075"/>
            <a:ext cx="9644063"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Follow the hidden terminal prompt</a:t>
            </a:r>
          </a:p>
        </p:txBody>
      </p:sp>
      <p:sp>
        <p:nvSpPr>
          <p:cNvPr id="13" name="">
            <a:extLst xmlns:a="http://schemas.openxmlformats.org/drawingml/2006/main">
              <a:ext uri="{FF2B5EF4-FFF2-40B4-BE49-F238E27FC236}">
                <a16:creationId xmlns:a16="http://schemas.microsoft.com/office/drawing/2014/main" id="{CA9E167B-632F-4FF7-A76D-9B5A8192879E}"/>
              </a:ext>
            </a:extLst>
          </p:cNvPr>
          <p:cNvSpPr>
            <a:spLocks xmlns:a="http://schemas.openxmlformats.org/drawingml/2006/main" noGrp="1"/>
          </p:cNvSpPr>
          <p:nvPr/>
        </p:nvSpPr>
        <p:spPr>
          <a:xfrm xmlns:a="http://schemas.openxmlformats.org/drawingml/2006/main">
            <a:off x="1143000" y="6515100"/>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4" name="text-18-NaN">
            <a:extLst xmlns:a="http://schemas.openxmlformats.org/drawingml/2006/main">
              <a:ext uri="{FF2B5EF4-FFF2-40B4-BE49-F238E27FC236}">
                <a16:creationId xmlns:a16="http://schemas.microsoft.com/office/drawing/2014/main" id="{5A9C2978-79AB-4267-86C9-AE7F45B01134}"/>
              </a:ext>
            </a:extLst>
          </p:cNvPr>
          <p:cNvSpPr>
            <a:spLocks xmlns:a="http://schemas.openxmlformats.org/drawingml/2006/main" noGrp="1"/>
          </p:cNvSpPr>
          <p:nvPr/>
        </p:nvSpPr>
        <p:spPr>
          <a:xfrm xmlns:a="http://schemas.openxmlformats.org/drawingml/2006/main">
            <a:off x="1143000" y="6786563"/>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03</a:t>
            </a:r>
          </a:p>
        </p:txBody>
      </p:sp>
      <p:sp>
        <p:nvSpPr>
          <p:cNvPr id="15" name="text-18-NaN">
            <a:extLst xmlns:a="http://schemas.openxmlformats.org/drawingml/2006/main">
              <a:ext uri="{FF2B5EF4-FFF2-40B4-BE49-F238E27FC236}">
                <a16:creationId xmlns:a16="http://schemas.microsoft.com/office/drawing/2014/main" id="{1A327C29-B9AF-4005-93C5-EEE50B6E63A2}"/>
              </a:ext>
            </a:extLst>
          </p:cNvPr>
          <p:cNvSpPr>
            <a:spLocks xmlns:a="http://schemas.openxmlformats.org/drawingml/2006/main" noGrp="1"/>
          </p:cNvSpPr>
          <p:nvPr/>
        </p:nvSpPr>
        <p:spPr>
          <a:xfrm xmlns:a="http://schemas.openxmlformats.org/drawingml/2006/main">
            <a:off x="2071688" y="6743700"/>
            <a:ext cx="5143500" cy="12430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Run the smoke test</a:t>
            </a:r>
          </a:p>
        </p:txBody>
      </p:sp>
      <p:sp>
        <p:nvSpPr>
          <p:cNvPr id="16" name="text-18-NaN">
            <a:extLst xmlns:a="http://schemas.openxmlformats.org/drawingml/2006/main">
              <a:ext uri="{FF2B5EF4-FFF2-40B4-BE49-F238E27FC236}">
                <a16:creationId xmlns:a16="http://schemas.microsoft.com/office/drawing/2014/main" id="{8B0F6278-375D-4CC0-9DB5-0E673532747C}"/>
              </a:ext>
            </a:extLst>
          </p:cNvPr>
          <p:cNvSpPr>
            <a:spLocks xmlns:a="http://schemas.openxmlformats.org/drawingml/2006/main" noGrp="1"/>
          </p:cNvSpPr>
          <p:nvPr/>
        </p:nvSpPr>
        <p:spPr>
          <a:xfrm xmlns:a="http://schemas.openxmlformats.org/drawingml/2006/main">
            <a:off x="7429500" y="6743700"/>
            <a:ext cx="9644063"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EAF1FB"/>
                </a:solidFill>
                <a:latin typeface="JetBrains Mono"/>
                <a:ea typeface="JetBrains Mono"/>
                <a:cs typeface="JetBrains Mono"/>
              </a:defRPr>
            </a:pPr>
            <a:r>
              <a:rPr sz="2475" b="0">
                <a:solidFill>
                  <a:srgbClr val="EAF1FB"/>
                </a:solidFill>
                <a:latin typeface="JetBrains Mono"/>
                <a:ea typeface="JetBrains Mono"/>
                <a:cs typeface="JetBrains Mono"/>
              </a:rPr>
              <a:t>npm run smoke</a:t>
            </a:r>
          </a:p>
        </p:txBody>
      </p:sp>
      <p:sp>
        <p:nvSpPr>
          <p:cNvPr id="17" name="">
            <a:extLst xmlns:a="http://schemas.openxmlformats.org/drawingml/2006/main">
              <a:ext uri="{FF2B5EF4-FFF2-40B4-BE49-F238E27FC236}">
                <a16:creationId xmlns:a16="http://schemas.microsoft.com/office/drawing/2014/main" id="{490896EE-CC1A-45E0-9A83-845A09D8FE5E}"/>
              </a:ext>
            </a:extLst>
          </p:cNvPr>
          <p:cNvSpPr>
            <a:spLocks xmlns:a="http://schemas.openxmlformats.org/drawingml/2006/main" noGrp="1"/>
          </p:cNvSpPr>
          <p:nvPr/>
        </p:nvSpPr>
        <p:spPr>
          <a:xfrm xmlns:a="http://schemas.openxmlformats.org/drawingml/2006/main">
            <a:off x="1143000" y="8086725"/>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8" name="text-18-NaN">
            <a:extLst xmlns:a="http://schemas.openxmlformats.org/drawingml/2006/main">
              <a:ext uri="{FF2B5EF4-FFF2-40B4-BE49-F238E27FC236}">
                <a16:creationId xmlns:a16="http://schemas.microsoft.com/office/drawing/2014/main" id="{B9CF326E-B376-45F2-80D3-96B589A943DD}"/>
              </a:ext>
            </a:extLst>
          </p:cNvPr>
          <p:cNvSpPr>
            <a:spLocks xmlns:a="http://schemas.openxmlformats.org/drawingml/2006/main" noGrp="1"/>
          </p:cNvSpPr>
          <p:nvPr/>
        </p:nvSpPr>
        <p:spPr>
          <a:xfrm xmlns:a="http://schemas.openxmlformats.org/drawingml/2006/main">
            <a:off x="1143000" y="8458200"/>
            <a:ext cx="16002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8CB7F0"/>
                </a:solidFill>
                <a:latin typeface="Archivo"/>
                <a:ea typeface="Archivo"/>
                <a:cs typeface="Archivo"/>
              </a:defRPr>
            </a:pPr>
            <a:r>
              <a:rPr sz="2363" b="0">
                <a:solidFill>
                  <a:srgbClr val="8CB7F0"/>
                </a:solidFill>
                <a:latin typeface="Archivo"/>
                <a:ea typeface="Archivo"/>
                <a:cs typeface="Archivo"/>
              </a:rPr>
              <a:t>Checkpoint: The MCP endpoint reports all 12 tools and the smoke test passes.</a:t>
            </a:r>
          </a:p>
        </p:txBody>
      </p:sp>
      <p:sp>
        <p:nvSpPr>
          <p:cNvPr id="19" name="text-18-NaN">
            <a:extLst xmlns:a="http://schemas.openxmlformats.org/drawingml/2006/main">
              <a:ext uri="{FF2B5EF4-FFF2-40B4-BE49-F238E27FC236}">
                <a16:creationId xmlns:a16="http://schemas.microsoft.com/office/drawing/2014/main" id="{619BCAF5-1185-4261-87B9-FFBC3E111F4C}"/>
              </a:ext>
            </a:extLst>
          </p:cNvPr>
          <p:cNvSpPr>
            <a:spLocks xmlns:a="http://schemas.openxmlformats.org/drawingml/2006/main" noGrp="1"/>
          </p:cNvSpPr>
          <p:nvPr/>
        </p:nvSpPr>
        <p:spPr>
          <a:xfrm xmlns:a="http://schemas.openxmlformats.org/drawingml/2006/main">
            <a:off x="1143000" y="9501188"/>
            <a:ext cx="1593056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GUIDE  www.arloubeloria.com/workshop/vault-brain#run-deployment</a:t>
            </a:r>
          </a:p>
        </p:txBody>
      </p:sp>
    </p:spTree>
    <p:extLst>
      <p:ext uri="{BB962C8B-B14F-4D97-AF65-F5344CB8AC3E}">
        <p14:creationId xmlns:p14="http://schemas.microsoft.com/office/powerpoint/2010/main" val="167415418"/>
      </p:ext>
    </p:extLst>
  </p:cSld>
</p:sld>
</file>

<file path=ppt/slides/slide19.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18" name="text-19-NaN">
            <a:extLst xmlns:a="http://schemas.openxmlformats.org/drawingml/2006/main">
              <a:ext uri="{FF2B5EF4-FFF2-40B4-BE49-F238E27FC236}">
                <a16:creationId xmlns:a16="http://schemas.microsoft.com/office/drawing/2014/main" id="{F6B7FF80-CED0-4A0B-A19F-CE07B05F1749}"/>
              </a:ext>
            </a:extLst>
          </p:cNvPr>
          <p:cNvSpPr>
            <a:spLocks xmlns:a="http://schemas.openxmlformats.org/drawingml/2006/main" noGrp="1"/>
          </p:cNvSpPr>
          <p:nvPr/>
        </p:nvSpPr>
        <p:spPr>
          <a:xfrm xmlns:a="http://schemas.openxmlformats.org/drawingml/2006/main">
            <a:off x="1143000" y="942975"/>
            <a:ext cx="16002000" cy="11001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How sign-in protects the vault</a:t>
            </a:r>
          </a:p>
        </p:txBody>
      </p:sp>
      <p:sp>
        <p:nvSpPr>
          <p:cNvPr id="2" name="text-19-NaN">
            <a:extLst xmlns:a="http://schemas.openxmlformats.org/drawingml/2006/main">
              <a:ext uri="{FF2B5EF4-FFF2-40B4-BE49-F238E27FC236}">
                <a16:creationId xmlns:a16="http://schemas.microsoft.com/office/drawing/2014/main" id="{9C079394-B9B7-4079-8A4D-1846F68221DD}"/>
              </a:ext>
            </a:extLst>
          </p:cNvPr>
          <p:cNvSpPr>
            <a:spLocks xmlns:a="http://schemas.openxmlformats.org/drawingml/2006/main" noGrp="1"/>
          </p:cNvSpPr>
          <p:nvPr/>
        </p:nvSpPr>
        <p:spPr>
          <a:xfrm xmlns:a="http://schemas.openxmlformats.org/drawingml/2006/main">
            <a:off x="1143000" y="2486025"/>
            <a:ext cx="15859125"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D6E6FB"/>
                </a:solidFill>
                <a:latin typeface="Archivo"/>
                <a:ea typeface="Archivo"/>
                <a:cs typeface="Archivo"/>
              </a:defRPr>
            </a:pPr>
            <a:r>
              <a:rPr sz="3150" b="0">
                <a:solidFill>
                  <a:srgbClr val="D6E6FB"/>
                </a:solidFill>
                <a:latin typeface="Archivo"/>
                <a:ea typeface="Archivo"/>
                <a:cs typeface="Archivo"/>
              </a:rPr>
              <a:t>Your AI client signs in before it can use a vault tool.</a:t>
            </a:r>
          </a:p>
        </p:txBody>
      </p:sp>
      <p:sp>
        <p:nvSpPr>
          <p:cNvPr id="3" name="">
            <a:extLst xmlns:a="http://schemas.openxmlformats.org/drawingml/2006/main">
              <a:ext uri="{FF2B5EF4-FFF2-40B4-BE49-F238E27FC236}">
                <a16:creationId xmlns:a16="http://schemas.microsoft.com/office/drawing/2014/main" id="{F544211E-F66D-4C58-A6C4-B9101CB67350}"/>
              </a:ext>
            </a:extLst>
          </p:cNvPr>
          <p:cNvSpPr>
            <a:spLocks xmlns:a="http://schemas.openxmlformats.org/drawingml/2006/main" noGrp="1"/>
          </p:cNvSpPr>
          <p:nvPr/>
        </p:nvSpPr>
        <p:spPr>
          <a:xfrm xmlns:a="http://schemas.openxmlformats.org/drawingml/2006/main">
            <a:off x="1143000" y="3843338"/>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4" name="text-19-NaN">
            <a:extLst xmlns:a="http://schemas.openxmlformats.org/drawingml/2006/main">
              <a:ext uri="{FF2B5EF4-FFF2-40B4-BE49-F238E27FC236}">
                <a16:creationId xmlns:a16="http://schemas.microsoft.com/office/drawing/2014/main" id="{95A14BBD-D89F-464B-9436-1BADDB849D43}"/>
              </a:ext>
            </a:extLst>
          </p:cNvPr>
          <p:cNvSpPr>
            <a:spLocks xmlns:a="http://schemas.openxmlformats.org/drawingml/2006/main" noGrp="1"/>
          </p:cNvSpPr>
          <p:nvPr/>
        </p:nvSpPr>
        <p:spPr>
          <a:xfrm xmlns:a="http://schemas.openxmlformats.org/drawingml/2006/main">
            <a:off x="1143000" y="4171950"/>
            <a:ext cx="1000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6EA8FF"/>
                </a:solidFill>
                <a:latin typeface="JetBrains Mono"/>
                <a:ea typeface="JetBrains Mono"/>
                <a:cs typeface="JetBrains Mono"/>
              </a:defRPr>
            </a:pPr>
            <a:r>
              <a:rPr sz="2588" b="0">
                <a:solidFill>
                  <a:srgbClr val="6EA8FF"/>
                </a:solidFill>
                <a:latin typeface="JetBrains Mono"/>
                <a:ea typeface="JetBrains Mono"/>
                <a:cs typeface="JetBrains Mono"/>
              </a:rPr>
              <a:t>01</a:t>
            </a:r>
          </a:p>
        </p:txBody>
      </p:sp>
      <p:sp>
        <p:nvSpPr>
          <p:cNvPr id="5" name="text-19-NaN">
            <a:extLst xmlns:a="http://schemas.openxmlformats.org/drawingml/2006/main">
              <a:ext uri="{FF2B5EF4-FFF2-40B4-BE49-F238E27FC236}">
                <a16:creationId xmlns:a16="http://schemas.microsoft.com/office/drawing/2014/main" id="{442D1770-2603-454E-99C3-FF5C55481CED}"/>
              </a:ext>
            </a:extLst>
          </p:cNvPr>
          <p:cNvSpPr>
            <a:spLocks xmlns:a="http://schemas.openxmlformats.org/drawingml/2006/main" noGrp="1"/>
          </p:cNvSpPr>
          <p:nvPr/>
        </p:nvSpPr>
        <p:spPr>
          <a:xfrm xmlns:a="http://schemas.openxmlformats.org/drawingml/2006/main">
            <a:off x="2457450" y="4043363"/>
            <a:ext cx="6643688"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88" b="1">
                <a:solidFill>
                  <a:srgbClr val="EAF1FB"/>
                </a:solidFill>
                <a:latin typeface="Chakra Petch"/>
                <a:ea typeface="Chakra Petch"/>
                <a:cs typeface="Chakra Petch"/>
              </a:defRPr>
            </a:pPr>
            <a:r>
              <a:rPr sz="3488" b="1">
                <a:solidFill>
                  <a:srgbClr val="EAF1FB"/>
                </a:solidFill>
                <a:latin typeface="Chakra Petch"/>
                <a:ea typeface="Chakra Petch"/>
                <a:cs typeface="Chakra Petch"/>
              </a:rPr>
              <a:t>You sign in</a:t>
            </a:r>
          </a:p>
        </p:txBody>
      </p:sp>
      <p:sp>
        <p:nvSpPr>
          <p:cNvPr id="6" name="text-19-NaN">
            <a:extLst xmlns:a="http://schemas.openxmlformats.org/drawingml/2006/main">
              <a:ext uri="{FF2B5EF4-FFF2-40B4-BE49-F238E27FC236}">
                <a16:creationId xmlns:a16="http://schemas.microsoft.com/office/drawing/2014/main" id="{105F2DE9-7230-4CA8-B239-1E06371C4F73}"/>
              </a:ext>
            </a:extLst>
          </p:cNvPr>
          <p:cNvSpPr>
            <a:spLocks xmlns:a="http://schemas.openxmlformats.org/drawingml/2006/main" noGrp="1"/>
          </p:cNvSpPr>
          <p:nvPr/>
        </p:nvSpPr>
        <p:spPr>
          <a:xfrm xmlns:a="http://schemas.openxmlformats.org/drawingml/2006/main">
            <a:off x="9444038" y="4129088"/>
            <a:ext cx="7500938"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Cognito checks your owner account</a:t>
            </a:r>
          </a:p>
        </p:txBody>
      </p:sp>
      <p:sp>
        <p:nvSpPr>
          <p:cNvPr id="7" name="">
            <a:extLst xmlns:a="http://schemas.openxmlformats.org/drawingml/2006/main">
              <a:ext uri="{FF2B5EF4-FFF2-40B4-BE49-F238E27FC236}">
                <a16:creationId xmlns:a16="http://schemas.microsoft.com/office/drawing/2014/main" id="{AF51D9D5-6D01-4B71-8D12-D170F70B94EE}"/>
              </a:ext>
            </a:extLst>
          </p:cNvPr>
          <p:cNvSpPr>
            <a:spLocks xmlns:a="http://schemas.openxmlformats.org/drawingml/2006/main" noGrp="1"/>
          </p:cNvSpPr>
          <p:nvPr/>
        </p:nvSpPr>
        <p:spPr>
          <a:xfrm xmlns:a="http://schemas.openxmlformats.org/drawingml/2006/main">
            <a:off x="1143000" y="5314950"/>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8" name="text-19-NaN">
            <a:extLst xmlns:a="http://schemas.openxmlformats.org/drawingml/2006/main">
              <a:ext uri="{FF2B5EF4-FFF2-40B4-BE49-F238E27FC236}">
                <a16:creationId xmlns:a16="http://schemas.microsoft.com/office/drawing/2014/main" id="{F75FF53C-5B8F-4D3B-B070-82AE03EDFC62}"/>
              </a:ext>
            </a:extLst>
          </p:cNvPr>
          <p:cNvSpPr>
            <a:spLocks xmlns:a="http://schemas.openxmlformats.org/drawingml/2006/main" noGrp="1"/>
          </p:cNvSpPr>
          <p:nvPr/>
        </p:nvSpPr>
        <p:spPr>
          <a:xfrm xmlns:a="http://schemas.openxmlformats.org/drawingml/2006/main">
            <a:off x="1143000" y="5643563"/>
            <a:ext cx="1000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6EA8FF"/>
                </a:solidFill>
                <a:latin typeface="JetBrains Mono"/>
                <a:ea typeface="JetBrains Mono"/>
                <a:cs typeface="JetBrains Mono"/>
              </a:defRPr>
            </a:pPr>
            <a:r>
              <a:rPr sz="2588" b="0">
                <a:solidFill>
                  <a:srgbClr val="6EA8FF"/>
                </a:solidFill>
                <a:latin typeface="JetBrains Mono"/>
                <a:ea typeface="JetBrains Mono"/>
                <a:cs typeface="JetBrains Mono"/>
              </a:rPr>
              <a:t>02</a:t>
            </a:r>
          </a:p>
        </p:txBody>
      </p:sp>
      <p:sp>
        <p:nvSpPr>
          <p:cNvPr id="9" name="text-19-NaN">
            <a:extLst xmlns:a="http://schemas.openxmlformats.org/drawingml/2006/main">
              <a:ext uri="{FF2B5EF4-FFF2-40B4-BE49-F238E27FC236}">
                <a16:creationId xmlns:a16="http://schemas.microsoft.com/office/drawing/2014/main" id="{5A2B8EDA-D220-4692-9DDC-438313D86E65}"/>
              </a:ext>
            </a:extLst>
          </p:cNvPr>
          <p:cNvSpPr>
            <a:spLocks xmlns:a="http://schemas.openxmlformats.org/drawingml/2006/main" noGrp="1"/>
          </p:cNvSpPr>
          <p:nvPr/>
        </p:nvSpPr>
        <p:spPr>
          <a:xfrm xmlns:a="http://schemas.openxmlformats.org/drawingml/2006/main">
            <a:off x="2457450" y="5514975"/>
            <a:ext cx="6643688"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88" b="1">
                <a:solidFill>
                  <a:srgbClr val="EAF1FB"/>
                </a:solidFill>
                <a:latin typeface="Chakra Petch"/>
                <a:ea typeface="Chakra Petch"/>
                <a:cs typeface="Chakra Petch"/>
              </a:defRPr>
            </a:pPr>
            <a:r>
              <a:rPr sz="3488" b="1">
                <a:solidFill>
                  <a:srgbClr val="EAF1FB"/>
                </a:solidFill>
                <a:latin typeface="Chakra Petch"/>
                <a:ea typeface="Chakra Petch"/>
                <a:cs typeface="Chakra Petch"/>
              </a:rPr>
              <a:t>Client gets access</a:t>
            </a:r>
          </a:p>
        </p:txBody>
      </p:sp>
      <p:sp>
        <p:nvSpPr>
          <p:cNvPr id="10" name="text-19-NaN">
            <a:extLst xmlns:a="http://schemas.openxmlformats.org/drawingml/2006/main">
              <a:ext uri="{FF2B5EF4-FFF2-40B4-BE49-F238E27FC236}">
                <a16:creationId xmlns:a16="http://schemas.microsoft.com/office/drawing/2014/main" id="{CD824152-4CBA-42F9-B56E-2F7CC5E51541}"/>
              </a:ext>
            </a:extLst>
          </p:cNvPr>
          <p:cNvSpPr>
            <a:spLocks xmlns:a="http://schemas.openxmlformats.org/drawingml/2006/main" noGrp="1"/>
          </p:cNvSpPr>
          <p:nvPr/>
        </p:nvSpPr>
        <p:spPr>
          <a:xfrm xmlns:a="http://schemas.openxmlformats.org/drawingml/2006/main">
            <a:off x="9444038" y="5600700"/>
            <a:ext cx="7500938"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Cognito issues an access token</a:t>
            </a:r>
          </a:p>
        </p:txBody>
      </p:sp>
      <p:sp>
        <p:nvSpPr>
          <p:cNvPr id="11" name="">
            <a:extLst xmlns:a="http://schemas.openxmlformats.org/drawingml/2006/main">
              <a:ext uri="{FF2B5EF4-FFF2-40B4-BE49-F238E27FC236}">
                <a16:creationId xmlns:a16="http://schemas.microsoft.com/office/drawing/2014/main" id="{67EA4D00-516A-4898-BA23-9E19220273C9}"/>
              </a:ext>
            </a:extLst>
          </p:cNvPr>
          <p:cNvSpPr>
            <a:spLocks xmlns:a="http://schemas.openxmlformats.org/drawingml/2006/main" noGrp="1"/>
          </p:cNvSpPr>
          <p:nvPr/>
        </p:nvSpPr>
        <p:spPr>
          <a:xfrm xmlns:a="http://schemas.openxmlformats.org/drawingml/2006/main">
            <a:off x="1143000" y="6786563"/>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2" name="text-19-NaN">
            <a:extLst xmlns:a="http://schemas.openxmlformats.org/drawingml/2006/main">
              <a:ext uri="{FF2B5EF4-FFF2-40B4-BE49-F238E27FC236}">
                <a16:creationId xmlns:a16="http://schemas.microsoft.com/office/drawing/2014/main" id="{1D02F5A2-3CDC-4631-B041-8439E6D927D0}"/>
              </a:ext>
            </a:extLst>
          </p:cNvPr>
          <p:cNvSpPr>
            <a:spLocks xmlns:a="http://schemas.openxmlformats.org/drawingml/2006/main" noGrp="1"/>
          </p:cNvSpPr>
          <p:nvPr/>
        </p:nvSpPr>
        <p:spPr>
          <a:xfrm xmlns:a="http://schemas.openxmlformats.org/drawingml/2006/main">
            <a:off x="1143000" y="7115175"/>
            <a:ext cx="1000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6EA8FF"/>
                </a:solidFill>
                <a:latin typeface="JetBrains Mono"/>
                <a:ea typeface="JetBrains Mono"/>
                <a:cs typeface="JetBrains Mono"/>
              </a:defRPr>
            </a:pPr>
            <a:r>
              <a:rPr sz="2588" b="0">
                <a:solidFill>
                  <a:srgbClr val="6EA8FF"/>
                </a:solidFill>
                <a:latin typeface="JetBrains Mono"/>
                <a:ea typeface="JetBrains Mono"/>
                <a:cs typeface="JetBrains Mono"/>
              </a:rPr>
              <a:t>03</a:t>
            </a:r>
          </a:p>
        </p:txBody>
      </p:sp>
      <p:sp>
        <p:nvSpPr>
          <p:cNvPr id="13" name="text-19-NaN">
            <a:extLst xmlns:a="http://schemas.openxmlformats.org/drawingml/2006/main">
              <a:ext uri="{FF2B5EF4-FFF2-40B4-BE49-F238E27FC236}">
                <a16:creationId xmlns:a16="http://schemas.microsoft.com/office/drawing/2014/main" id="{E74A508E-2168-4F80-98F3-0F9772414D23}"/>
              </a:ext>
            </a:extLst>
          </p:cNvPr>
          <p:cNvSpPr>
            <a:spLocks xmlns:a="http://schemas.openxmlformats.org/drawingml/2006/main" noGrp="1"/>
          </p:cNvSpPr>
          <p:nvPr/>
        </p:nvSpPr>
        <p:spPr>
          <a:xfrm xmlns:a="http://schemas.openxmlformats.org/drawingml/2006/main">
            <a:off x="2457450" y="6986588"/>
            <a:ext cx="6643688"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488" b="1">
                <a:solidFill>
                  <a:srgbClr val="EAF1FB"/>
                </a:solidFill>
                <a:latin typeface="Chakra Petch"/>
                <a:ea typeface="Chakra Petch"/>
                <a:cs typeface="Chakra Petch"/>
              </a:defRPr>
            </a:pPr>
            <a:r>
              <a:rPr sz="3488" b="1">
                <a:solidFill>
                  <a:srgbClr val="EAF1FB"/>
                </a:solidFill>
                <a:latin typeface="Chakra Petch"/>
                <a:ea typeface="Chakra Petch"/>
                <a:cs typeface="Chakra Petch"/>
              </a:rPr>
              <a:t>A tool is requested</a:t>
            </a:r>
          </a:p>
        </p:txBody>
      </p:sp>
      <p:sp>
        <p:nvSpPr>
          <p:cNvPr id="14" name="text-19-NaN">
            <a:extLst xmlns:a="http://schemas.openxmlformats.org/drawingml/2006/main">
              <a:ext uri="{FF2B5EF4-FFF2-40B4-BE49-F238E27FC236}">
                <a16:creationId xmlns:a16="http://schemas.microsoft.com/office/drawing/2014/main" id="{A1E3314E-2581-4493-B1AB-825E3CD369DA}"/>
              </a:ext>
            </a:extLst>
          </p:cNvPr>
          <p:cNvSpPr>
            <a:spLocks xmlns:a="http://schemas.openxmlformats.org/drawingml/2006/main" noGrp="1"/>
          </p:cNvSpPr>
          <p:nvPr/>
        </p:nvSpPr>
        <p:spPr>
          <a:xfrm xmlns:a="http://schemas.openxmlformats.org/drawingml/2006/main">
            <a:off x="9444038" y="7072313"/>
            <a:ext cx="7500938"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Lambda verifies the token first</a:t>
            </a:r>
          </a:p>
        </p:txBody>
      </p:sp>
      <p:sp>
        <p:nvSpPr>
          <p:cNvPr id="15" name="">
            <a:extLst xmlns:a="http://schemas.openxmlformats.org/drawingml/2006/main">
              <a:ext uri="{FF2B5EF4-FFF2-40B4-BE49-F238E27FC236}">
                <a16:creationId xmlns:a16="http://schemas.microsoft.com/office/drawing/2014/main" id="{A998073F-0DC8-4F71-8A3C-C115139A49AA}"/>
              </a:ext>
            </a:extLst>
          </p:cNvPr>
          <p:cNvSpPr>
            <a:spLocks xmlns:a="http://schemas.openxmlformats.org/drawingml/2006/main" noGrp="1"/>
          </p:cNvSpPr>
          <p:nvPr/>
        </p:nvSpPr>
        <p:spPr>
          <a:xfrm xmlns:a="http://schemas.openxmlformats.org/drawingml/2006/main">
            <a:off x="1143000" y="8258175"/>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6" name="text-19-NaN">
            <a:extLst xmlns:a="http://schemas.openxmlformats.org/drawingml/2006/main">
              <a:ext uri="{FF2B5EF4-FFF2-40B4-BE49-F238E27FC236}">
                <a16:creationId xmlns:a16="http://schemas.microsoft.com/office/drawing/2014/main" id="{596FEE31-C8BF-4DDC-B350-E76C2D51E735}"/>
              </a:ext>
            </a:extLst>
          </p:cNvPr>
          <p:cNvSpPr>
            <a:spLocks xmlns:a="http://schemas.openxmlformats.org/drawingml/2006/main" noGrp="1"/>
          </p:cNvSpPr>
          <p:nvPr/>
        </p:nvSpPr>
        <p:spPr>
          <a:xfrm xmlns:a="http://schemas.openxmlformats.org/drawingml/2006/main">
            <a:off x="1143000" y="8601075"/>
            <a:ext cx="15716250" cy="642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8CB7F0"/>
                </a:solidFill>
                <a:latin typeface="Archivo"/>
                <a:ea typeface="Archivo"/>
                <a:cs typeface="Archivo"/>
              </a:defRPr>
            </a:pPr>
            <a:r>
              <a:rPr sz="2363" b="0">
                <a:solidFill>
                  <a:srgbClr val="8CB7F0"/>
                </a:solidFill>
                <a:latin typeface="Archivo"/>
                <a:ea typeface="Archivo"/>
                <a:cs typeface="Archivo"/>
              </a:rPr>
              <a:t>PKCE protects the sign-in code exchange. Your client handles it.</a:t>
            </a:r>
          </a:p>
        </p:txBody>
      </p:sp>
      <p:sp>
        <p:nvSpPr>
          <p:cNvPr id="17" name="text-19-NaN">
            <a:extLst xmlns:a="http://schemas.openxmlformats.org/drawingml/2006/main">
              <a:ext uri="{FF2B5EF4-FFF2-40B4-BE49-F238E27FC236}">
                <a16:creationId xmlns:a16="http://schemas.microsoft.com/office/drawing/2014/main" id="{3D0183EA-4F06-4FF4-BD46-C3908616AA13}"/>
              </a:ext>
            </a:extLst>
          </p:cNvPr>
          <p:cNvSpPr>
            <a:spLocks xmlns:a="http://schemas.openxmlformats.org/drawingml/2006/main" noGrp="1"/>
          </p:cNvSpPr>
          <p:nvPr/>
        </p:nvSpPr>
        <p:spPr>
          <a:xfrm xmlns:a="http://schemas.openxmlformats.org/drawingml/2006/main">
            <a:off x="1143000" y="9501188"/>
            <a:ext cx="1593056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GUIDE  www.arloubeloria.com/workshop/vault-brain#pkce-s256</a:t>
            </a:r>
          </a:p>
        </p:txBody>
      </p:sp>
    </p:spTree>
    <p:extLst>
      <p:ext uri="{BB962C8B-B14F-4D97-AF65-F5344CB8AC3E}">
        <p14:creationId xmlns:p14="http://schemas.microsoft.com/office/powerpoint/2010/main" val="247681277"/>
      </p:ext>
    </p:extLst>
  </p:cSld>
</p:sld>
</file>

<file path=ppt/slides/slide20.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2D21CD46-C73E-4997-BC48-BB733F1BC301}"/>
              </a:ext>
            </a:extLst>
          </p:cNvPr>
          <p:cNvSpPr>
            <a:spLocks xmlns:a="http://schemas.openxmlformats.org/drawingml/2006/main" noGrp="1"/>
          </p:cNvSpPr>
          <p:nvPr/>
        </p:nvSpPr>
        <p:spPr>
          <a:xfrm xmlns:a="http://schemas.openxmlformats.org/drawingml/2006/main">
            <a:off x="1143000" y="971550"/>
            <a:ext cx="1628775" cy="542925"/>
          </a:xfrm>
          <a:prstGeom xmlns:a="http://schemas.openxmlformats.org/drawingml/2006/main" prst="rect">
            <a:avLst/>
          </a:prstGeom>
          <a:solidFill xmlns:a="http://schemas.openxmlformats.org/drawingml/2006/main">
            <a:srgbClr val="060F28"/>
          </a:solidFill>
          <a:ln xmlns:a="http://schemas.openxmlformats.org/drawingml/2006/main" w="14288">
            <a:solidFill>
              <a:srgbClr val="6EA8FF"/>
            </a:solidFill>
            <a:prstDash val="solid"/>
          </a:ln>
        </p:spPr>
      </p:sp>
      <p:sp>
        <p:nvSpPr>
          <p:cNvPr id="2" name="text-20-NaN">
            <a:extLst xmlns:a="http://schemas.openxmlformats.org/drawingml/2006/main">
              <a:ext uri="{FF2B5EF4-FFF2-40B4-BE49-F238E27FC236}">
                <a16:creationId xmlns:a16="http://schemas.microsoft.com/office/drawing/2014/main" id="{64EC5F05-5010-4BBB-992B-9C94BFE4E363}"/>
              </a:ext>
            </a:extLst>
          </p:cNvPr>
          <p:cNvSpPr>
            <a:spLocks xmlns:a="http://schemas.openxmlformats.org/drawingml/2006/main" noGrp="1"/>
          </p:cNvSpPr>
          <p:nvPr/>
        </p:nvSpPr>
        <p:spPr>
          <a:xfrm xmlns:a="http://schemas.openxmlformats.org/drawingml/2006/main">
            <a:off x="1314450" y="1071563"/>
            <a:ext cx="135731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ACTIVITY</a:t>
            </a:r>
          </a:p>
        </p:txBody>
      </p:sp>
      <p:sp>
        <p:nvSpPr>
          <p:cNvPr id="3" name="text-20-NaN">
            <a:extLst xmlns:a="http://schemas.openxmlformats.org/drawingml/2006/main">
              <a:ext uri="{FF2B5EF4-FFF2-40B4-BE49-F238E27FC236}">
                <a16:creationId xmlns:a16="http://schemas.microsoft.com/office/drawing/2014/main" id="{DE885678-1824-45F2-8E91-B92D460B35CD}"/>
              </a:ext>
            </a:extLst>
          </p:cNvPr>
          <p:cNvSpPr>
            <a:spLocks xmlns:a="http://schemas.openxmlformats.org/drawingml/2006/main" noGrp="1"/>
          </p:cNvSpPr>
          <p:nvPr/>
        </p:nvSpPr>
        <p:spPr>
          <a:xfrm xmlns:a="http://schemas.openxmlformats.org/drawingml/2006/main">
            <a:off x="3057525" y="885825"/>
            <a:ext cx="14144625" cy="11287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Connect one web AI client</a:t>
            </a:r>
          </a:p>
        </p:txBody>
      </p:sp>
      <p:sp>
        <p:nvSpPr>
          <p:cNvPr id="4" name="text-20-NaN">
            <a:extLst xmlns:a="http://schemas.openxmlformats.org/drawingml/2006/main">
              <a:ext uri="{FF2B5EF4-FFF2-40B4-BE49-F238E27FC236}">
                <a16:creationId xmlns:a16="http://schemas.microsoft.com/office/drawing/2014/main" id="{14653851-B867-4E96-8886-2C297D7BAB9E}"/>
              </a:ext>
            </a:extLst>
          </p:cNvPr>
          <p:cNvSpPr>
            <a:spLocks xmlns:a="http://schemas.openxmlformats.org/drawingml/2006/main" noGrp="1"/>
          </p:cNvSpPr>
          <p:nvPr/>
        </p:nvSpPr>
        <p:spPr>
          <a:xfrm xmlns:a="http://schemas.openxmlformats.org/drawingml/2006/main">
            <a:off x="1143000" y="2071688"/>
            <a:ext cx="15930563" cy="9858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Choose Claude web or ChatGPT. Both connect through the same authenticated /mcp URL.</a:t>
            </a:r>
          </a:p>
        </p:txBody>
      </p:sp>
      <p:sp>
        <p:nvSpPr>
          <p:cNvPr id="5" name="">
            <a:extLst xmlns:a="http://schemas.openxmlformats.org/drawingml/2006/main">
              <a:ext uri="{FF2B5EF4-FFF2-40B4-BE49-F238E27FC236}">
                <a16:creationId xmlns:a16="http://schemas.microsoft.com/office/drawing/2014/main" id="{D4FD6906-38E5-4456-9B05-B825FD5E7801}"/>
              </a:ext>
            </a:extLst>
          </p:cNvPr>
          <p:cNvSpPr>
            <a:spLocks xmlns:a="http://schemas.openxmlformats.org/drawingml/2006/main" noGrp="1"/>
          </p:cNvSpPr>
          <p:nvPr/>
        </p:nvSpPr>
        <p:spPr>
          <a:xfrm xmlns:a="http://schemas.openxmlformats.org/drawingml/2006/main">
            <a:off x="1143000" y="3371850"/>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6" name="text-20-NaN">
            <a:extLst xmlns:a="http://schemas.openxmlformats.org/drawingml/2006/main">
              <a:ext uri="{FF2B5EF4-FFF2-40B4-BE49-F238E27FC236}">
                <a16:creationId xmlns:a16="http://schemas.microsoft.com/office/drawing/2014/main" id="{36D05AD4-2C70-4351-9B38-35EC391CBD06}"/>
              </a:ext>
            </a:extLst>
          </p:cNvPr>
          <p:cNvSpPr>
            <a:spLocks xmlns:a="http://schemas.openxmlformats.org/drawingml/2006/main" noGrp="1"/>
          </p:cNvSpPr>
          <p:nvPr/>
        </p:nvSpPr>
        <p:spPr>
          <a:xfrm xmlns:a="http://schemas.openxmlformats.org/drawingml/2006/main">
            <a:off x="1143000" y="3643313"/>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01</a:t>
            </a:r>
          </a:p>
        </p:txBody>
      </p:sp>
      <p:sp>
        <p:nvSpPr>
          <p:cNvPr id="7" name="text-20-NaN">
            <a:extLst xmlns:a="http://schemas.openxmlformats.org/drawingml/2006/main">
              <a:ext uri="{FF2B5EF4-FFF2-40B4-BE49-F238E27FC236}">
                <a16:creationId xmlns:a16="http://schemas.microsoft.com/office/drawing/2014/main" id="{BF743165-6CB1-4F9F-A430-130FC264DC8E}"/>
              </a:ext>
            </a:extLst>
          </p:cNvPr>
          <p:cNvSpPr>
            <a:spLocks xmlns:a="http://schemas.openxmlformats.org/drawingml/2006/main" noGrp="1"/>
          </p:cNvSpPr>
          <p:nvPr/>
        </p:nvSpPr>
        <p:spPr>
          <a:xfrm xmlns:a="http://schemas.openxmlformats.org/drawingml/2006/main">
            <a:off x="2071688" y="3600450"/>
            <a:ext cx="5143500" cy="12430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Choose one path</a:t>
            </a:r>
          </a:p>
        </p:txBody>
      </p:sp>
      <p:sp>
        <p:nvSpPr>
          <p:cNvPr id="8" name="text-20-NaN">
            <a:extLst xmlns:a="http://schemas.openxmlformats.org/drawingml/2006/main">
              <a:ext uri="{FF2B5EF4-FFF2-40B4-BE49-F238E27FC236}">
                <a16:creationId xmlns:a16="http://schemas.microsoft.com/office/drawing/2014/main" id="{E97D7A78-96B3-4381-9DC1-6AF6A6E9B5B7}"/>
              </a:ext>
            </a:extLst>
          </p:cNvPr>
          <p:cNvSpPr>
            <a:spLocks xmlns:a="http://schemas.openxmlformats.org/drawingml/2006/main" noGrp="1"/>
          </p:cNvSpPr>
          <p:nvPr/>
        </p:nvSpPr>
        <p:spPr>
          <a:xfrm xmlns:a="http://schemas.openxmlformats.org/drawingml/2006/main">
            <a:off x="7429500" y="3600450"/>
            <a:ext cx="9644063"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Claude web or ChatGPT</a:t>
            </a:r>
          </a:p>
        </p:txBody>
      </p:sp>
      <p:sp>
        <p:nvSpPr>
          <p:cNvPr id="9" name="">
            <a:extLst xmlns:a="http://schemas.openxmlformats.org/drawingml/2006/main">
              <a:ext uri="{FF2B5EF4-FFF2-40B4-BE49-F238E27FC236}">
                <a16:creationId xmlns:a16="http://schemas.microsoft.com/office/drawing/2014/main" id="{644D77B1-D993-4388-B595-7CD003528F23}"/>
              </a:ext>
            </a:extLst>
          </p:cNvPr>
          <p:cNvSpPr>
            <a:spLocks xmlns:a="http://schemas.openxmlformats.org/drawingml/2006/main" noGrp="1"/>
          </p:cNvSpPr>
          <p:nvPr/>
        </p:nvSpPr>
        <p:spPr>
          <a:xfrm xmlns:a="http://schemas.openxmlformats.org/drawingml/2006/main">
            <a:off x="1143000" y="4943475"/>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0" name="text-20-NaN">
            <a:extLst xmlns:a="http://schemas.openxmlformats.org/drawingml/2006/main">
              <a:ext uri="{FF2B5EF4-FFF2-40B4-BE49-F238E27FC236}">
                <a16:creationId xmlns:a16="http://schemas.microsoft.com/office/drawing/2014/main" id="{7BCF04AF-A3FD-4F3B-975C-2E10E64626F1}"/>
              </a:ext>
            </a:extLst>
          </p:cNvPr>
          <p:cNvSpPr>
            <a:spLocks xmlns:a="http://schemas.openxmlformats.org/drawingml/2006/main" noGrp="1"/>
          </p:cNvSpPr>
          <p:nvPr/>
        </p:nvSpPr>
        <p:spPr>
          <a:xfrm xmlns:a="http://schemas.openxmlformats.org/drawingml/2006/main">
            <a:off x="1143000" y="5214938"/>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02</a:t>
            </a:r>
          </a:p>
        </p:txBody>
      </p:sp>
      <p:sp>
        <p:nvSpPr>
          <p:cNvPr id="11" name="text-20-NaN">
            <a:extLst xmlns:a="http://schemas.openxmlformats.org/drawingml/2006/main">
              <a:ext uri="{FF2B5EF4-FFF2-40B4-BE49-F238E27FC236}">
                <a16:creationId xmlns:a16="http://schemas.microsoft.com/office/drawing/2014/main" id="{4299A8E0-B7DB-4F54-A795-0451B975B1BC}"/>
              </a:ext>
            </a:extLst>
          </p:cNvPr>
          <p:cNvSpPr>
            <a:spLocks xmlns:a="http://schemas.openxmlformats.org/drawingml/2006/main" noGrp="1"/>
          </p:cNvSpPr>
          <p:nvPr/>
        </p:nvSpPr>
        <p:spPr>
          <a:xfrm xmlns:a="http://schemas.openxmlformats.org/drawingml/2006/main">
            <a:off x="2071688" y="5172075"/>
            <a:ext cx="5143500" cy="12430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Add the connector</a:t>
            </a:r>
          </a:p>
        </p:txBody>
      </p:sp>
      <p:sp>
        <p:nvSpPr>
          <p:cNvPr id="12" name="text-20-NaN">
            <a:extLst xmlns:a="http://schemas.openxmlformats.org/drawingml/2006/main">
              <a:ext uri="{FF2B5EF4-FFF2-40B4-BE49-F238E27FC236}">
                <a16:creationId xmlns:a16="http://schemas.microsoft.com/office/drawing/2014/main" id="{53E4266E-39FC-40A7-9A93-03163E2D0E32}"/>
              </a:ext>
            </a:extLst>
          </p:cNvPr>
          <p:cNvSpPr>
            <a:spLocks xmlns:a="http://schemas.openxmlformats.org/drawingml/2006/main" noGrp="1"/>
          </p:cNvSpPr>
          <p:nvPr/>
        </p:nvSpPr>
        <p:spPr>
          <a:xfrm xmlns:a="http://schemas.openxmlformats.org/drawingml/2006/main">
            <a:off x="7429500" y="5172075"/>
            <a:ext cx="9644063"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Paste the deployed HTTPS URL ending in /mcp</a:t>
            </a:r>
          </a:p>
        </p:txBody>
      </p:sp>
      <p:sp>
        <p:nvSpPr>
          <p:cNvPr id="13" name="">
            <a:extLst xmlns:a="http://schemas.openxmlformats.org/drawingml/2006/main">
              <a:ext uri="{FF2B5EF4-FFF2-40B4-BE49-F238E27FC236}">
                <a16:creationId xmlns:a16="http://schemas.microsoft.com/office/drawing/2014/main" id="{41CF6A8F-48A7-425A-AB87-F5E7B24FED03}"/>
              </a:ext>
            </a:extLst>
          </p:cNvPr>
          <p:cNvSpPr>
            <a:spLocks xmlns:a="http://schemas.openxmlformats.org/drawingml/2006/main" noGrp="1"/>
          </p:cNvSpPr>
          <p:nvPr/>
        </p:nvSpPr>
        <p:spPr>
          <a:xfrm xmlns:a="http://schemas.openxmlformats.org/drawingml/2006/main">
            <a:off x="1143000" y="6515100"/>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4" name="text-20-NaN">
            <a:extLst xmlns:a="http://schemas.openxmlformats.org/drawingml/2006/main">
              <a:ext uri="{FF2B5EF4-FFF2-40B4-BE49-F238E27FC236}">
                <a16:creationId xmlns:a16="http://schemas.microsoft.com/office/drawing/2014/main" id="{F8C70C6F-0FD9-4269-87D8-66CF62D35022}"/>
              </a:ext>
            </a:extLst>
          </p:cNvPr>
          <p:cNvSpPr>
            <a:spLocks xmlns:a="http://schemas.openxmlformats.org/drawingml/2006/main" noGrp="1"/>
          </p:cNvSpPr>
          <p:nvPr/>
        </p:nvSpPr>
        <p:spPr>
          <a:xfrm xmlns:a="http://schemas.openxmlformats.org/drawingml/2006/main">
            <a:off x="1143000" y="6786563"/>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03</a:t>
            </a:r>
          </a:p>
        </p:txBody>
      </p:sp>
      <p:sp>
        <p:nvSpPr>
          <p:cNvPr id="15" name="text-20-NaN">
            <a:extLst xmlns:a="http://schemas.openxmlformats.org/drawingml/2006/main">
              <a:ext uri="{FF2B5EF4-FFF2-40B4-BE49-F238E27FC236}">
                <a16:creationId xmlns:a16="http://schemas.microsoft.com/office/drawing/2014/main" id="{9CFA7BAF-3B71-4844-A87B-92D87266AFC6}"/>
              </a:ext>
            </a:extLst>
          </p:cNvPr>
          <p:cNvSpPr>
            <a:spLocks xmlns:a="http://schemas.openxmlformats.org/drawingml/2006/main" noGrp="1"/>
          </p:cNvSpPr>
          <p:nvPr/>
        </p:nvSpPr>
        <p:spPr>
          <a:xfrm xmlns:a="http://schemas.openxmlformats.org/drawingml/2006/main">
            <a:off x="2071688" y="6743700"/>
            <a:ext cx="5143500" cy="12430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D6E6FB"/>
                </a:solidFill>
                <a:latin typeface="Archivo"/>
                <a:ea typeface="Archivo"/>
                <a:cs typeface="Archivo"/>
              </a:defRPr>
            </a:pPr>
            <a:r>
              <a:rPr sz="2700" b="0">
                <a:solidFill>
                  <a:srgbClr val="D6E6FB"/>
                </a:solidFill>
                <a:latin typeface="Archivo"/>
                <a:ea typeface="Archivo"/>
                <a:cs typeface="Archivo"/>
              </a:rPr>
              <a:t>Complete sign-in</a:t>
            </a:r>
          </a:p>
        </p:txBody>
      </p:sp>
      <p:sp>
        <p:nvSpPr>
          <p:cNvPr id="16" name="text-20-NaN">
            <a:extLst xmlns:a="http://schemas.openxmlformats.org/drawingml/2006/main">
              <a:ext uri="{FF2B5EF4-FFF2-40B4-BE49-F238E27FC236}">
                <a16:creationId xmlns:a16="http://schemas.microsoft.com/office/drawing/2014/main" id="{9D62D496-304A-4F4B-BE8C-682F6CB0729B}"/>
              </a:ext>
            </a:extLst>
          </p:cNvPr>
          <p:cNvSpPr>
            <a:spLocks xmlns:a="http://schemas.openxmlformats.org/drawingml/2006/main" noGrp="1"/>
          </p:cNvSpPr>
          <p:nvPr/>
        </p:nvSpPr>
        <p:spPr>
          <a:xfrm xmlns:a="http://schemas.openxmlformats.org/drawingml/2006/main">
            <a:off x="7429500" y="6743700"/>
            <a:ext cx="9644063"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Use Cognito, then confirm the tools appear</a:t>
            </a:r>
          </a:p>
        </p:txBody>
      </p:sp>
      <p:sp>
        <p:nvSpPr>
          <p:cNvPr id="17" name="">
            <a:extLst xmlns:a="http://schemas.openxmlformats.org/drawingml/2006/main">
              <a:ext uri="{FF2B5EF4-FFF2-40B4-BE49-F238E27FC236}">
                <a16:creationId xmlns:a16="http://schemas.microsoft.com/office/drawing/2014/main" id="{170BDE15-AC82-4E60-B5F2-7377BAFFB9E3}"/>
              </a:ext>
            </a:extLst>
          </p:cNvPr>
          <p:cNvSpPr>
            <a:spLocks xmlns:a="http://schemas.openxmlformats.org/drawingml/2006/main" noGrp="1"/>
          </p:cNvSpPr>
          <p:nvPr/>
        </p:nvSpPr>
        <p:spPr>
          <a:xfrm xmlns:a="http://schemas.openxmlformats.org/drawingml/2006/main">
            <a:off x="1143000" y="8086725"/>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8" name="text-20-NaN">
            <a:extLst xmlns:a="http://schemas.openxmlformats.org/drawingml/2006/main">
              <a:ext uri="{FF2B5EF4-FFF2-40B4-BE49-F238E27FC236}">
                <a16:creationId xmlns:a16="http://schemas.microsoft.com/office/drawing/2014/main" id="{DCB3D830-C524-45F6-9EEE-1968AA43F73B}"/>
              </a:ext>
            </a:extLst>
          </p:cNvPr>
          <p:cNvSpPr>
            <a:spLocks xmlns:a="http://schemas.openxmlformats.org/drawingml/2006/main" noGrp="1"/>
          </p:cNvSpPr>
          <p:nvPr/>
        </p:nvSpPr>
        <p:spPr>
          <a:xfrm xmlns:a="http://schemas.openxmlformats.org/drawingml/2006/main">
            <a:off x="1143000" y="8458200"/>
            <a:ext cx="16002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8CB7F0"/>
                </a:solidFill>
                <a:latin typeface="Archivo"/>
                <a:ea typeface="Archivo"/>
                <a:cs typeface="Archivo"/>
              </a:defRPr>
            </a:pPr>
            <a:r>
              <a:rPr sz="2363" b="0">
                <a:solidFill>
                  <a:srgbClr val="8CB7F0"/>
                </a:solidFill>
                <a:latin typeface="Archivo"/>
                <a:ea typeface="Archivo"/>
                <a:cs typeface="Archivo"/>
              </a:rPr>
              <a:t>Checkpoint: Your chosen client can see and use the Vault Brain tools.</a:t>
            </a:r>
          </a:p>
        </p:txBody>
      </p:sp>
      <p:sp>
        <p:nvSpPr>
          <p:cNvPr id="19" name="text-20-NaN">
            <a:extLst xmlns:a="http://schemas.openxmlformats.org/drawingml/2006/main">
              <a:ext uri="{FF2B5EF4-FFF2-40B4-BE49-F238E27FC236}">
                <a16:creationId xmlns:a16="http://schemas.microsoft.com/office/drawing/2014/main" id="{1DC3119E-A892-4CDB-8FFB-7ADE04ACB1A7}"/>
              </a:ext>
            </a:extLst>
          </p:cNvPr>
          <p:cNvSpPr>
            <a:spLocks xmlns:a="http://schemas.openxmlformats.org/drawingml/2006/main" noGrp="1"/>
          </p:cNvSpPr>
          <p:nvPr/>
        </p:nvSpPr>
        <p:spPr>
          <a:xfrm xmlns:a="http://schemas.openxmlformats.org/drawingml/2006/main">
            <a:off x="1143000" y="9501188"/>
            <a:ext cx="1593056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GUIDE  www.arloubeloria.com/workshop/vault-brain#choose-client</a:t>
            </a:r>
          </a:p>
        </p:txBody>
      </p:sp>
    </p:spTree>
    <p:extLst>
      <p:ext uri="{BB962C8B-B14F-4D97-AF65-F5344CB8AC3E}">
        <p14:creationId xmlns:p14="http://schemas.microsoft.com/office/powerpoint/2010/main" val="1442089636"/>
      </p:ext>
    </p:extLst>
  </p:cSld>
</p:sld>
</file>

<file path=ppt/slides/slide21.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84EDA1D0-55AA-4636-A2C7-45FF7150A7B6}"/>
              </a:ext>
            </a:extLst>
          </p:cNvPr>
          <p:cNvSpPr>
            <a:spLocks xmlns:a="http://schemas.openxmlformats.org/drawingml/2006/main" noGrp="1"/>
          </p:cNvSpPr>
          <p:nvPr/>
        </p:nvSpPr>
        <p:spPr>
          <a:xfrm xmlns:a="http://schemas.openxmlformats.org/drawingml/2006/main">
            <a:off x="1143000" y="971550"/>
            <a:ext cx="1628775" cy="542925"/>
          </a:xfrm>
          <a:prstGeom xmlns:a="http://schemas.openxmlformats.org/drawingml/2006/main" prst="rect">
            <a:avLst/>
          </a:prstGeom>
          <a:solidFill xmlns:a="http://schemas.openxmlformats.org/drawingml/2006/main">
            <a:srgbClr val="060F28"/>
          </a:solidFill>
          <a:ln xmlns:a="http://schemas.openxmlformats.org/drawingml/2006/main" w="14288">
            <a:solidFill>
              <a:srgbClr val="6EA8FF"/>
            </a:solidFill>
            <a:prstDash val="solid"/>
          </a:ln>
        </p:spPr>
      </p:sp>
      <p:sp>
        <p:nvSpPr>
          <p:cNvPr id="2" name="text-21-NaN">
            <a:extLst xmlns:a="http://schemas.openxmlformats.org/drawingml/2006/main">
              <a:ext uri="{FF2B5EF4-FFF2-40B4-BE49-F238E27FC236}">
                <a16:creationId xmlns:a16="http://schemas.microsoft.com/office/drawing/2014/main" id="{0C7BE8E5-C3C1-419A-8DEC-EB5AB5E3737A}"/>
              </a:ext>
            </a:extLst>
          </p:cNvPr>
          <p:cNvSpPr>
            <a:spLocks xmlns:a="http://schemas.openxmlformats.org/drawingml/2006/main" noGrp="1"/>
          </p:cNvSpPr>
          <p:nvPr/>
        </p:nvSpPr>
        <p:spPr>
          <a:xfrm xmlns:a="http://schemas.openxmlformats.org/drawingml/2006/main">
            <a:off x="1314450" y="1071563"/>
            <a:ext cx="135731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ACTIVITY</a:t>
            </a:r>
          </a:p>
        </p:txBody>
      </p:sp>
      <p:sp>
        <p:nvSpPr>
          <p:cNvPr id="3" name="text-21-NaN">
            <a:extLst xmlns:a="http://schemas.openxmlformats.org/drawingml/2006/main">
              <a:ext uri="{FF2B5EF4-FFF2-40B4-BE49-F238E27FC236}">
                <a16:creationId xmlns:a16="http://schemas.microsoft.com/office/drawing/2014/main" id="{2BA983FA-0C0C-45BB-BC54-3C33496129D1}"/>
              </a:ext>
            </a:extLst>
          </p:cNvPr>
          <p:cNvSpPr>
            <a:spLocks xmlns:a="http://schemas.openxmlformats.org/drawingml/2006/main" noGrp="1"/>
          </p:cNvSpPr>
          <p:nvPr/>
        </p:nvSpPr>
        <p:spPr>
          <a:xfrm xmlns:a="http://schemas.openxmlformats.org/drawingml/2006/main">
            <a:off x="3057525" y="885825"/>
            <a:ext cx="14144625" cy="11287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The four-prompt test</a:t>
            </a:r>
          </a:p>
        </p:txBody>
      </p:sp>
      <p:sp>
        <p:nvSpPr>
          <p:cNvPr id="4" name="text-21-NaN">
            <a:extLst xmlns:a="http://schemas.openxmlformats.org/drawingml/2006/main">
              <a:ext uri="{FF2B5EF4-FFF2-40B4-BE49-F238E27FC236}">
                <a16:creationId xmlns:a16="http://schemas.microsoft.com/office/drawing/2014/main" id="{0DC53448-5B92-4CE3-9C21-18D9C23ABF76}"/>
              </a:ext>
            </a:extLst>
          </p:cNvPr>
          <p:cNvSpPr>
            <a:spLocks xmlns:a="http://schemas.openxmlformats.org/drawingml/2006/main" noGrp="1"/>
          </p:cNvSpPr>
          <p:nvPr/>
        </p:nvSpPr>
        <p:spPr>
          <a:xfrm xmlns:a="http://schemas.openxmlformats.org/drawingml/2006/main">
            <a:off x="1143000" y="2071688"/>
            <a:ext cx="15930563" cy="9858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Use the full prompts in the guide to capture, find, and read one test note.</a:t>
            </a:r>
          </a:p>
        </p:txBody>
      </p:sp>
      <p:sp>
        <p:nvSpPr>
          <p:cNvPr id="5" name="">
            <a:extLst xmlns:a="http://schemas.openxmlformats.org/drawingml/2006/main">
              <a:ext uri="{FF2B5EF4-FFF2-40B4-BE49-F238E27FC236}">
                <a16:creationId xmlns:a16="http://schemas.microsoft.com/office/drawing/2014/main" id="{A3A856E6-54D7-40D5-B81B-7BD637B90ADA}"/>
              </a:ext>
            </a:extLst>
          </p:cNvPr>
          <p:cNvSpPr>
            <a:spLocks xmlns:a="http://schemas.openxmlformats.org/drawingml/2006/main" noGrp="1"/>
          </p:cNvSpPr>
          <p:nvPr/>
        </p:nvSpPr>
        <p:spPr>
          <a:xfrm xmlns:a="http://schemas.openxmlformats.org/drawingml/2006/main">
            <a:off x="1143000" y="32146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6" name="text-21-NaN">
            <a:extLst xmlns:a="http://schemas.openxmlformats.org/drawingml/2006/main">
              <a:ext uri="{FF2B5EF4-FFF2-40B4-BE49-F238E27FC236}">
                <a16:creationId xmlns:a16="http://schemas.microsoft.com/office/drawing/2014/main" id="{8F59269F-E22D-40BC-AEBB-82C9ADDF131E}"/>
              </a:ext>
            </a:extLst>
          </p:cNvPr>
          <p:cNvSpPr>
            <a:spLocks xmlns:a="http://schemas.openxmlformats.org/drawingml/2006/main" noGrp="1"/>
          </p:cNvSpPr>
          <p:nvPr/>
        </p:nvSpPr>
        <p:spPr>
          <a:xfrm xmlns:a="http://schemas.openxmlformats.org/drawingml/2006/main">
            <a:off x="1143000" y="3486150"/>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01</a:t>
            </a:r>
          </a:p>
        </p:txBody>
      </p:sp>
      <p:sp>
        <p:nvSpPr>
          <p:cNvPr id="7" name="text-21-NaN">
            <a:extLst xmlns:a="http://schemas.openxmlformats.org/drawingml/2006/main">
              <a:ext uri="{FF2B5EF4-FFF2-40B4-BE49-F238E27FC236}">
                <a16:creationId xmlns:a16="http://schemas.microsoft.com/office/drawing/2014/main" id="{CA19ACE9-E6BE-4196-A707-E89126BEB9FB}"/>
              </a:ext>
            </a:extLst>
          </p:cNvPr>
          <p:cNvSpPr>
            <a:spLocks xmlns:a="http://schemas.openxmlformats.org/drawingml/2006/main" noGrp="1"/>
          </p:cNvSpPr>
          <p:nvPr/>
        </p:nvSpPr>
        <p:spPr>
          <a:xfrm xmlns:a="http://schemas.openxmlformats.org/drawingml/2006/main">
            <a:off x="2071688" y="3443288"/>
            <a:ext cx="5143500"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Ask</a:t>
            </a:r>
          </a:p>
        </p:txBody>
      </p:sp>
      <p:sp>
        <p:nvSpPr>
          <p:cNvPr id="8" name="text-21-NaN">
            <a:extLst xmlns:a="http://schemas.openxmlformats.org/drawingml/2006/main">
              <a:ext uri="{FF2B5EF4-FFF2-40B4-BE49-F238E27FC236}">
                <a16:creationId xmlns:a16="http://schemas.microsoft.com/office/drawing/2014/main" id="{9866AD6B-AC6A-4B95-9662-335291BCF782}"/>
              </a:ext>
            </a:extLst>
          </p:cNvPr>
          <p:cNvSpPr>
            <a:spLocks xmlns:a="http://schemas.openxmlformats.org/drawingml/2006/main" noGrp="1"/>
          </p:cNvSpPr>
          <p:nvPr/>
        </p:nvSpPr>
        <p:spPr>
          <a:xfrm xmlns:a="http://schemas.openxmlformats.org/drawingml/2006/main">
            <a:off x="7429500" y="3443288"/>
            <a:ext cx="9644063"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What is waiting in my vault inbox?</a:t>
            </a:r>
          </a:p>
        </p:txBody>
      </p:sp>
      <p:sp>
        <p:nvSpPr>
          <p:cNvPr id="9" name="">
            <a:extLst xmlns:a="http://schemas.openxmlformats.org/drawingml/2006/main">
              <a:ext uri="{FF2B5EF4-FFF2-40B4-BE49-F238E27FC236}">
                <a16:creationId xmlns:a16="http://schemas.microsoft.com/office/drawing/2014/main" id="{04F0EC71-1C93-4C78-A51B-60C5942E40BA}"/>
              </a:ext>
            </a:extLst>
          </p:cNvPr>
          <p:cNvSpPr>
            <a:spLocks xmlns:a="http://schemas.openxmlformats.org/drawingml/2006/main" noGrp="1"/>
          </p:cNvSpPr>
          <p:nvPr/>
        </p:nvSpPr>
        <p:spPr>
          <a:xfrm xmlns:a="http://schemas.openxmlformats.org/drawingml/2006/main">
            <a:off x="1143000" y="44719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0" name="text-21-NaN">
            <a:extLst xmlns:a="http://schemas.openxmlformats.org/drawingml/2006/main">
              <a:ext uri="{FF2B5EF4-FFF2-40B4-BE49-F238E27FC236}">
                <a16:creationId xmlns:a16="http://schemas.microsoft.com/office/drawing/2014/main" id="{56942B62-3152-4A3E-9079-2C0F4E49B13F}"/>
              </a:ext>
            </a:extLst>
          </p:cNvPr>
          <p:cNvSpPr>
            <a:spLocks xmlns:a="http://schemas.openxmlformats.org/drawingml/2006/main" noGrp="1"/>
          </p:cNvSpPr>
          <p:nvPr/>
        </p:nvSpPr>
        <p:spPr>
          <a:xfrm xmlns:a="http://schemas.openxmlformats.org/drawingml/2006/main">
            <a:off x="1143000" y="4743450"/>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02</a:t>
            </a:r>
          </a:p>
        </p:txBody>
      </p:sp>
      <p:sp>
        <p:nvSpPr>
          <p:cNvPr id="11" name="text-21-NaN">
            <a:extLst xmlns:a="http://schemas.openxmlformats.org/drawingml/2006/main">
              <a:ext uri="{FF2B5EF4-FFF2-40B4-BE49-F238E27FC236}">
                <a16:creationId xmlns:a16="http://schemas.microsoft.com/office/drawing/2014/main" id="{463A03D1-10DB-43CD-8EF8-0744DC7210C0}"/>
              </a:ext>
            </a:extLst>
          </p:cNvPr>
          <p:cNvSpPr>
            <a:spLocks xmlns:a="http://schemas.openxmlformats.org/drawingml/2006/main" noGrp="1"/>
          </p:cNvSpPr>
          <p:nvPr/>
        </p:nvSpPr>
        <p:spPr>
          <a:xfrm xmlns:a="http://schemas.openxmlformats.org/drawingml/2006/main">
            <a:off x="2071688" y="4700588"/>
            <a:ext cx="5143500"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Capture</a:t>
            </a:r>
          </a:p>
        </p:txBody>
      </p:sp>
      <p:sp>
        <p:nvSpPr>
          <p:cNvPr id="12" name="text-21-NaN">
            <a:extLst xmlns:a="http://schemas.openxmlformats.org/drawingml/2006/main">
              <a:ext uri="{FF2B5EF4-FFF2-40B4-BE49-F238E27FC236}">
                <a16:creationId xmlns:a16="http://schemas.microsoft.com/office/drawing/2014/main" id="{5776CD45-3747-48E8-B04E-9194CFBBD2EC}"/>
              </a:ext>
            </a:extLst>
          </p:cNvPr>
          <p:cNvSpPr>
            <a:spLocks xmlns:a="http://schemas.openxmlformats.org/drawingml/2006/main" noGrp="1"/>
          </p:cNvSpPr>
          <p:nvPr/>
        </p:nvSpPr>
        <p:spPr>
          <a:xfrm xmlns:a="http://schemas.openxmlformats.org/drawingml/2006/main">
            <a:off x="7429500" y="4700588"/>
            <a:ext cx="9644063"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Save a note containing blue mango 42</a:t>
            </a:r>
          </a:p>
        </p:txBody>
      </p:sp>
      <p:sp>
        <p:nvSpPr>
          <p:cNvPr id="13" name="">
            <a:extLst xmlns:a="http://schemas.openxmlformats.org/drawingml/2006/main">
              <a:ext uri="{FF2B5EF4-FFF2-40B4-BE49-F238E27FC236}">
                <a16:creationId xmlns:a16="http://schemas.microsoft.com/office/drawing/2014/main" id="{1F22132A-E947-4ACD-BC37-1E046BB5D79F}"/>
              </a:ext>
            </a:extLst>
          </p:cNvPr>
          <p:cNvSpPr>
            <a:spLocks xmlns:a="http://schemas.openxmlformats.org/drawingml/2006/main" noGrp="1"/>
          </p:cNvSpPr>
          <p:nvPr/>
        </p:nvSpPr>
        <p:spPr>
          <a:xfrm xmlns:a="http://schemas.openxmlformats.org/drawingml/2006/main">
            <a:off x="1143000" y="57292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4" name="text-21-NaN">
            <a:extLst xmlns:a="http://schemas.openxmlformats.org/drawingml/2006/main">
              <a:ext uri="{FF2B5EF4-FFF2-40B4-BE49-F238E27FC236}">
                <a16:creationId xmlns:a16="http://schemas.microsoft.com/office/drawing/2014/main" id="{59FEE419-D784-4575-9D0A-576913B496CA}"/>
              </a:ext>
            </a:extLst>
          </p:cNvPr>
          <p:cNvSpPr>
            <a:spLocks xmlns:a="http://schemas.openxmlformats.org/drawingml/2006/main" noGrp="1"/>
          </p:cNvSpPr>
          <p:nvPr/>
        </p:nvSpPr>
        <p:spPr>
          <a:xfrm xmlns:a="http://schemas.openxmlformats.org/drawingml/2006/main">
            <a:off x="1143000" y="6000750"/>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03</a:t>
            </a:r>
          </a:p>
        </p:txBody>
      </p:sp>
      <p:sp>
        <p:nvSpPr>
          <p:cNvPr id="15" name="text-21-NaN">
            <a:extLst xmlns:a="http://schemas.openxmlformats.org/drawingml/2006/main">
              <a:ext uri="{FF2B5EF4-FFF2-40B4-BE49-F238E27FC236}">
                <a16:creationId xmlns:a16="http://schemas.microsoft.com/office/drawing/2014/main" id="{05187CFD-7D94-494E-858B-C5483A740C6D}"/>
              </a:ext>
            </a:extLst>
          </p:cNvPr>
          <p:cNvSpPr>
            <a:spLocks xmlns:a="http://schemas.openxmlformats.org/drawingml/2006/main" noGrp="1"/>
          </p:cNvSpPr>
          <p:nvPr/>
        </p:nvSpPr>
        <p:spPr>
          <a:xfrm xmlns:a="http://schemas.openxmlformats.org/drawingml/2006/main">
            <a:off x="2071688" y="5957888"/>
            <a:ext cx="5143500"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Find</a:t>
            </a:r>
          </a:p>
        </p:txBody>
      </p:sp>
      <p:sp>
        <p:nvSpPr>
          <p:cNvPr id="16" name="text-21-NaN">
            <a:extLst xmlns:a="http://schemas.openxmlformats.org/drawingml/2006/main">
              <a:ext uri="{FF2B5EF4-FFF2-40B4-BE49-F238E27FC236}">
                <a16:creationId xmlns:a16="http://schemas.microsoft.com/office/drawing/2014/main" id="{F8E37123-3921-45B5-AAEB-668E59B25B1D}"/>
              </a:ext>
            </a:extLst>
          </p:cNvPr>
          <p:cNvSpPr>
            <a:spLocks xmlns:a="http://schemas.openxmlformats.org/drawingml/2006/main" noGrp="1"/>
          </p:cNvSpPr>
          <p:nvPr/>
        </p:nvSpPr>
        <p:spPr>
          <a:xfrm xmlns:a="http://schemas.openxmlformats.org/drawingml/2006/main">
            <a:off x="7429500" y="5957888"/>
            <a:ext cx="9644063"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Find the exact phrase blue mango 42</a:t>
            </a:r>
          </a:p>
        </p:txBody>
      </p:sp>
      <p:sp>
        <p:nvSpPr>
          <p:cNvPr id="17" name="">
            <a:extLst xmlns:a="http://schemas.openxmlformats.org/drawingml/2006/main">
              <a:ext uri="{FF2B5EF4-FFF2-40B4-BE49-F238E27FC236}">
                <a16:creationId xmlns:a16="http://schemas.microsoft.com/office/drawing/2014/main" id="{118D7FE4-3E7D-4C09-8270-9BD1F21AA989}"/>
              </a:ext>
            </a:extLst>
          </p:cNvPr>
          <p:cNvSpPr>
            <a:spLocks xmlns:a="http://schemas.openxmlformats.org/drawingml/2006/main" noGrp="1"/>
          </p:cNvSpPr>
          <p:nvPr/>
        </p:nvSpPr>
        <p:spPr>
          <a:xfrm xmlns:a="http://schemas.openxmlformats.org/drawingml/2006/main">
            <a:off x="1143000" y="69865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8" name="text-21-NaN">
            <a:extLst xmlns:a="http://schemas.openxmlformats.org/drawingml/2006/main">
              <a:ext uri="{FF2B5EF4-FFF2-40B4-BE49-F238E27FC236}">
                <a16:creationId xmlns:a16="http://schemas.microsoft.com/office/drawing/2014/main" id="{4DCA4792-C991-4B12-92BE-7160E6747604}"/>
              </a:ext>
            </a:extLst>
          </p:cNvPr>
          <p:cNvSpPr>
            <a:spLocks xmlns:a="http://schemas.openxmlformats.org/drawingml/2006/main" noGrp="1"/>
          </p:cNvSpPr>
          <p:nvPr/>
        </p:nvSpPr>
        <p:spPr>
          <a:xfrm xmlns:a="http://schemas.openxmlformats.org/drawingml/2006/main">
            <a:off x="1143000" y="7258050"/>
            <a:ext cx="614363" cy="4429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38" b="0">
                <a:solidFill>
                  <a:srgbClr val="6EA8FF"/>
                </a:solidFill>
                <a:latin typeface="JetBrains Mono"/>
                <a:ea typeface="JetBrains Mono"/>
                <a:cs typeface="JetBrains Mono"/>
              </a:defRPr>
            </a:pPr>
            <a:r>
              <a:rPr sz="2138" b="0">
                <a:solidFill>
                  <a:srgbClr val="6EA8FF"/>
                </a:solidFill>
                <a:latin typeface="JetBrains Mono"/>
                <a:ea typeface="JetBrains Mono"/>
                <a:cs typeface="JetBrains Mono"/>
              </a:rPr>
              <a:t>04</a:t>
            </a:r>
          </a:p>
        </p:txBody>
      </p:sp>
      <p:sp>
        <p:nvSpPr>
          <p:cNvPr id="19" name="text-21-NaN">
            <a:extLst xmlns:a="http://schemas.openxmlformats.org/drawingml/2006/main">
              <a:ext uri="{FF2B5EF4-FFF2-40B4-BE49-F238E27FC236}">
                <a16:creationId xmlns:a16="http://schemas.microsoft.com/office/drawing/2014/main" id="{82DA3B58-2224-4C55-8437-4596C4E02FD3}"/>
              </a:ext>
            </a:extLst>
          </p:cNvPr>
          <p:cNvSpPr>
            <a:spLocks xmlns:a="http://schemas.openxmlformats.org/drawingml/2006/main" noGrp="1"/>
          </p:cNvSpPr>
          <p:nvPr/>
        </p:nvSpPr>
        <p:spPr>
          <a:xfrm xmlns:a="http://schemas.openxmlformats.org/drawingml/2006/main">
            <a:off x="2071688" y="7215188"/>
            <a:ext cx="5143500" cy="9286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D6E6FB"/>
                </a:solidFill>
                <a:latin typeface="Archivo"/>
                <a:ea typeface="Archivo"/>
                <a:cs typeface="Archivo"/>
              </a:defRPr>
            </a:pPr>
            <a:r>
              <a:rPr sz="2475" b="0">
                <a:solidFill>
                  <a:srgbClr val="D6E6FB"/>
                </a:solidFill>
                <a:latin typeface="Archivo"/>
                <a:ea typeface="Archivo"/>
                <a:cs typeface="Archivo"/>
              </a:rPr>
              <a:t>Read</a:t>
            </a:r>
          </a:p>
        </p:txBody>
      </p:sp>
      <p:sp>
        <p:nvSpPr>
          <p:cNvPr id="20" name="text-21-NaN">
            <a:extLst xmlns:a="http://schemas.openxmlformats.org/drawingml/2006/main">
              <a:ext uri="{FF2B5EF4-FFF2-40B4-BE49-F238E27FC236}">
                <a16:creationId xmlns:a16="http://schemas.microsoft.com/office/drawing/2014/main" id="{0CA64190-6902-41BF-973D-00794E8C44F1}"/>
              </a:ext>
            </a:extLst>
          </p:cNvPr>
          <p:cNvSpPr>
            <a:spLocks xmlns:a="http://schemas.openxmlformats.org/drawingml/2006/main" noGrp="1"/>
          </p:cNvSpPr>
          <p:nvPr/>
        </p:nvSpPr>
        <p:spPr>
          <a:xfrm xmlns:a="http://schemas.openxmlformats.org/drawingml/2006/main">
            <a:off x="7429500" y="7215188"/>
            <a:ext cx="9644063"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D6E6FB"/>
                </a:solidFill>
                <a:latin typeface="Archivo"/>
                <a:ea typeface="Archivo"/>
                <a:cs typeface="Archivo"/>
              </a:defRPr>
            </a:pPr>
            <a:r>
              <a:rPr sz="2250" b="0">
                <a:solidFill>
                  <a:srgbClr val="D6E6FB"/>
                </a:solidFill>
                <a:latin typeface="Archivo"/>
                <a:ea typeface="Archivo"/>
                <a:cs typeface="Archivo"/>
              </a:rPr>
              <a:t>Read the complete note back to me</a:t>
            </a:r>
          </a:p>
        </p:txBody>
      </p:sp>
      <p:sp>
        <p:nvSpPr>
          <p:cNvPr id="21" name="">
            <a:extLst xmlns:a="http://schemas.openxmlformats.org/drawingml/2006/main">
              <a:ext uri="{FF2B5EF4-FFF2-40B4-BE49-F238E27FC236}">
                <a16:creationId xmlns:a16="http://schemas.microsoft.com/office/drawing/2014/main" id="{BD449051-E609-458C-B50E-AFE6194F1040}"/>
              </a:ext>
            </a:extLst>
          </p:cNvPr>
          <p:cNvSpPr>
            <a:spLocks xmlns:a="http://schemas.openxmlformats.org/drawingml/2006/main" noGrp="1"/>
          </p:cNvSpPr>
          <p:nvPr/>
        </p:nvSpPr>
        <p:spPr>
          <a:xfrm xmlns:a="http://schemas.openxmlformats.org/drawingml/2006/main">
            <a:off x="1143000" y="8243888"/>
            <a:ext cx="1600200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22" name="text-21-NaN">
            <a:extLst xmlns:a="http://schemas.openxmlformats.org/drawingml/2006/main">
              <a:ext uri="{FF2B5EF4-FFF2-40B4-BE49-F238E27FC236}">
                <a16:creationId xmlns:a16="http://schemas.microsoft.com/office/drawing/2014/main" id="{2E4BEED1-FE76-49D1-96CF-A91133EA97DD}"/>
              </a:ext>
            </a:extLst>
          </p:cNvPr>
          <p:cNvSpPr>
            <a:spLocks xmlns:a="http://schemas.openxmlformats.org/drawingml/2006/main" noGrp="1"/>
          </p:cNvSpPr>
          <p:nvPr/>
        </p:nvSpPr>
        <p:spPr>
          <a:xfrm xmlns:a="http://schemas.openxmlformats.org/drawingml/2006/main">
            <a:off x="1143000" y="8458200"/>
            <a:ext cx="160020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8CB7F0"/>
                </a:solidFill>
                <a:latin typeface="Archivo"/>
                <a:ea typeface="Archivo"/>
                <a:cs typeface="Archivo"/>
              </a:defRPr>
            </a:pPr>
            <a:r>
              <a:rPr sz="2363" b="0">
                <a:solidFill>
                  <a:srgbClr val="8CB7F0"/>
                </a:solidFill>
                <a:latin typeface="Archivo"/>
                <a:ea typeface="Archivo"/>
                <a:cs typeface="Archivo"/>
              </a:rPr>
              <a:t>Checkpoint: Your client reports a saved path, finds the phrase, and reads the note.</a:t>
            </a:r>
          </a:p>
        </p:txBody>
      </p:sp>
      <p:sp>
        <p:nvSpPr>
          <p:cNvPr id="23" name="text-21-NaN">
            <a:extLst xmlns:a="http://schemas.openxmlformats.org/drawingml/2006/main">
              <a:ext uri="{FF2B5EF4-FFF2-40B4-BE49-F238E27FC236}">
                <a16:creationId xmlns:a16="http://schemas.microsoft.com/office/drawing/2014/main" id="{E0F252FC-D391-4CD8-A43A-3A60165B3098}"/>
              </a:ext>
            </a:extLst>
          </p:cNvPr>
          <p:cNvSpPr>
            <a:spLocks xmlns:a="http://schemas.openxmlformats.org/drawingml/2006/main" noGrp="1"/>
          </p:cNvSpPr>
          <p:nvPr/>
        </p:nvSpPr>
        <p:spPr>
          <a:xfrm xmlns:a="http://schemas.openxmlformats.org/drawingml/2006/main">
            <a:off x="1143000" y="9501188"/>
            <a:ext cx="1593056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GUIDE  www.arloubeloria.com/workshop/vault-brain#core-prompt-loop</a:t>
            </a:r>
          </a:p>
        </p:txBody>
      </p:sp>
    </p:spTree>
    <p:extLst>
      <p:ext uri="{BB962C8B-B14F-4D97-AF65-F5344CB8AC3E}">
        <p14:creationId xmlns:p14="http://schemas.microsoft.com/office/powerpoint/2010/main" val="971820997"/>
      </p:ext>
    </p:extLst>
  </p:cSld>
</p:sld>
</file>

<file path=ppt/slides/slide22.xml><?xml version="1.0" encoding="utf-8"?>
<p:sld xmlns:p="http://schemas.openxmlformats.org/presentationml/2006/main">
  <p:cSld>
    <p:bg>
      <p:bgPr>
        <a:solidFill xmlns:a="http://schemas.openxmlformats.org/drawingml/2006/main">
          <a:srgbClr val="060F28"/>
        </a:solidFill>
      </p:bgPr>
    </p:bg>
    <p:spTree>
      <p:nvGrpSpPr>
        <p:cNvPr id="1" name=""/>
        <p:cNvGrpSpPr/>
        <p:nvPr/>
      </p:nvGrpSpPr>
      <p:grpSpPr>
        <a:xfrm xmlns:a="http://schemas.openxmlformats.org/drawingml/2006/main"/>
      </p:grpSpPr>
      <p:sp>
        <p:nvSpPr>
          <p:cNvPr id="19" name="">
            <a:extLst xmlns:a="http://schemas.openxmlformats.org/drawingml/2006/main">
              <a:ext uri="{FF2B5EF4-FFF2-40B4-BE49-F238E27FC236}">
                <a16:creationId xmlns:a16="http://schemas.microsoft.com/office/drawing/2014/main" id="{104A7119-6DEC-4E51-9A21-BA7C973EAC78}"/>
              </a:ext>
            </a:extLst>
          </p:cNvPr>
          <p:cNvSpPr>
            <a:spLocks xmlns:a="http://schemas.openxmlformats.org/drawingml/2006/main" noGrp="1"/>
          </p:cNvSpPr>
          <p:nvPr/>
        </p:nvSpPr>
        <p:spPr>
          <a:xfrm xmlns:a="http://schemas.openxmlformats.org/drawingml/2006/main">
            <a:off x="1143000" y="971550"/>
            <a:ext cx="1628775" cy="542925"/>
          </a:xfrm>
          <a:prstGeom xmlns:a="http://schemas.openxmlformats.org/drawingml/2006/main" prst="rect">
            <a:avLst/>
          </a:prstGeom>
          <a:solidFill xmlns:a="http://schemas.openxmlformats.org/drawingml/2006/main">
            <a:srgbClr val="060F28"/>
          </a:solidFill>
          <a:ln xmlns:a="http://schemas.openxmlformats.org/drawingml/2006/main" w="14288">
            <a:solidFill>
              <a:srgbClr val="6EA8FF"/>
            </a:solidFill>
            <a:prstDash val="solid"/>
          </a:ln>
        </p:spPr>
      </p:sp>
      <p:sp>
        <p:nvSpPr>
          <p:cNvPr id="2" name="text-22-NaN">
            <a:extLst xmlns:a="http://schemas.openxmlformats.org/drawingml/2006/main">
              <a:ext uri="{FF2B5EF4-FFF2-40B4-BE49-F238E27FC236}">
                <a16:creationId xmlns:a16="http://schemas.microsoft.com/office/drawing/2014/main" id="{E1A3F824-A672-4134-A17F-3E7D5A066DD2}"/>
              </a:ext>
            </a:extLst>
          </p:cNvPr>
          <p:cNvSpPr>
            <a:spLocks xmlns:a="http://schemas.openxmlformats.org/drawingml/2006/main" noGrp="1"/>
          </p:cNvSpPr>
          <p:nvPr/>
        </p:nvSpPr>
        <p:spPr>
          <a:xfrm xmlns:a="http://schemas.openxmlformats.org/drawingml/2006/main">
            <a:off x="1314450" y="1071563"/>
            <a:ext cx="1357313"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ACTIVITY</a:t>
            </a:r>
          </a:p>
        </p:txBody>
      </p:sp>
      <p:sp>
        <p:nvSpPr>
          <p:cNvPr id="3" name="text-22-NaN">
            <a:extLst xmlns:a="http://schemas.openxmlformats.org/drawingml/2006/main">
              <a:ext uri="{FF2B5EF4-FFF2-40B4-BE49-F238E27FC236}">
                <a16:creationId xmlns:a16="http://schemas.microsoft.com/office/drawing/2014/main" id="{C0005E7B-069B-493A-9449-151FD2EE8E83}"/>
              </a:ext>
            </a:extLst>
          </p:cNvPr>
          <p:cNvSpPr>
            <a:spLocks xmlns:a="http://schemas.openxmlformats.org/drawingml/2006/main" noGrp="1"/>
          </p:cNvSpPr>
          <p:nvPr/>
        </p:nvSpPr>
        <p:spPr>
          <a:xfrm xmlns:a="http://schemas.openxmlformats.org/drawingml/2006/main">
            <a:off x="3057525" y="885825"/>
            <a:ext cx="14073188" cy="11287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838" b="1">
                <a:solidFill>
                  <a:srgbClr val="EAF1FB"/>
                </a:solidFill>
                <a:latin typeface="Chakra Petch"/>
                <a:ea typeface="Chakra Petch"/>
                <a:cs typeface="Chakra Petch"/>
              </a:defRPr>
            </a:pPr>
            <a:r>
              <a:rPr sz="4838" b="1">
                <a:solidFill>
                  <a:srgbClr val="EAF1FB"/>
                </a:solidFill>
                <a:latin typeface="Chakra Petch"/>
                <a:ea typeface="Chakra Petch"/>
                <a:cs typeface="Chakra Petch"/>
              </a:rPr>
              <a:t>Obsidian closes the loop</a:t>
            </a:r>
          </a:p>
        </p:txBody>
      </p:sp>
      <p:sp>
        <p:nvSpPr>
          <p:cNvPr id="4" name="text-22-NaN">
            <a:extLst xmlns:a="http://schemas.openxmlformats.org/drawingml/2006/main">
              <a:ext uri="{FF2B5EF4-FFF2-40B4-BE49-F238E27FC236}">
                <a16:creationId xmlns:a16="http://schemas.microsoft.com/office/drawing/2014/main" id="{6C3FE852-8746-4395-97FE-12541AD4AF7A}"/>
              </a:ext>
            </a:extLst>
          </p:cNvPr>
          <p:cNvSpPr>
            <a:spLocks xmlns:a="http://schemas.openxmlformats.org/drawingml/2006/main" noGrp="1"/>
          </p:cNvSpPr>
          <p:nvPr/>
        </p:nvSpPr>
        <p:spPr>
          <a:xfrm xmlns:a="http://schemas.openxmlformats.org/drawingml/2006/main">
            <a:off x="1143000" y="2071688"/>
            <a:ext cx="15573375" cy="8715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88" b="0">
                <a:solidFill>
                  <a:srgbClr val="D6E6FB"/>
                </a:solidFill>
                <a:latin typeface="Archivo"/>
                <a:ea typeface="Archivo"/>
                <a:cs typeface="Archivo"/>
              </a:defRPr>
            </a:pPr>
            <a:r>
              <a:rPr sz="2588" b="0">
                <a:solidFill>
                  <a:srgbClr val="D6E6FB"/>
                </a:solidFill>
                <a:latin typeface="Archivo"/>
                <a:ea typeface="Archivo"/>
                <a:cs typeface="Archivo"/>
              </a:rPr>
              <a:t>Sync the same Markdown in both directions.</a:t>
            </a:r>
          </a:p>
        </p:txBody>
      </p:sp>
      <p:sp>
        <p:nvSpPr>
          <p:cNvPr id="5" name="">
            <a:extLst xmlns:a="http://schemas.openxmlformats.org/drawingml/2006/main">
              <a:ext uri="{FF2B5EF4-FFF2-40B4-BE49-F238E27FC236}">
                <a16:creationId xmlns:a16="http://schemas.microsoft.com/office/drawing/2014/main" id="{54421642-A4F4-4FC1-ABCE-85858B3711BD}"/>
              </a:ext>
            </a:extLst>
          </p:cNvPr>
          <p:cNvSpPr>
            <a:spLocks xmlns:a="http://schemas.openxmlformats.org/drawingml/2006/main" noGrp="1"/>
          </p:cNvSpPr>
          <p:nvPr/>
        </p:nvSpPr>
        <p:spPr>
          <a:xfrm xmlns:a="http://schemas.openxmlformats.org/drawingml/2006/main">
            <a:off x="1143000" y="3443288"/>
            <a:ext cx="885825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6" name="text-22-NaN">
            <a:extLst xmlns:a="http://schemas.openxmlformats.org/drawingml/2006/main">
              <a:ext uri="{FF2B5EF4-FFF2-40B4-BE49-F238E27FC236}">
                <a16:creationId xmlns:a16="http://schemas.microsoft.com/office/drawing/2014/main" id="{AA277EF1-5831-4388-9FA4-A86263B24F12}"/>
              </a:ext>
            </a:extLst>
          </p:cNvPr>
          <p:cNvSpPr>
            <a:spLocks xmlns:a="http://schemas.openxmlformats.org/drawingml/2006/main" noGrp="1"/>
          </p:cNvSpPr>
          <p:nvPr/>
        </p:nvSpPr>
        <p:spPr>
          <a:xfrm xmlns:a="http://schemas.openxmlformats.org/drawingml/2006/main">
            <a:off x="1143000" y="3771900"/>
            <a:ext cx="842963" cy="642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6EA8FF"/>
                </a:solidFill>
                <a:latin typeface="JetBrains Mono"/>
                <a:ea typeface="JetBrains Mono"/>
                <a:cs typeface="JetBrains Mono"/>
              </a:defRPr>
            </a:pPr>
            <a:r>
              <a:rPr sz="2700" b="0">
                <a:solidFill>
                  <a:srgbClr val="6EA8FF"/>
                </a:solidFill>
                <a:latin typeface="JetBrains Mono"/>
                <a:ea typeface="JetBrains Mono"/>
                <a:cs typeface="JetBrains Mono"/>
              </a:rPr>
              <a:t>01</a:t>
            </a:r>
          </a:p>
        </p:txBody>
      </p:sp>
      <p:sp>
        <p:nvSpPr>
          <p:cNvPr id="7" name="text-22-NaN">
            <a:extLst xmlns:a="http://schemas.openxmlformats.org/drawingml/2006/main">
              <a:ext uri="{FF2B5EF4-FFF2-40B4-BE49-F238E27FC236}">
                <a16:creationId xmlns:a16="http://schemas.microsoft.com/office/drawing/2014/main" id="{0AD77BB2-198B-4AC4-93AB-9E80F7083E3B}"/>
              </a:ext>
            </a:extLst>
          </p:cNvPr>
          <p:cNvSpPr>
            <a:spLocks xmlns:a="http://schemas.openxmlformats.org/drawingml/2006/main" noGrp="1"/>
          </p:cNvSpPr>
          <p:nvPr/>
        </p:nvSpPr>
        <p:spPr>
          <a:xfrm xmlns:a="http://schemas.openxmlformats.org/drawingml/2006/main">
            <a:off x="2343150" y="3714750"/>
            <a:ext cx="72866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0">
                <a:solidFill>
                  <a:srgbClr val="D6E6FB"/>
                </a:solidFill>
                <a:latin typeface="Archivo"/>
                <a:ea typeface="Archivo"/>
                <a:cs typeface="Archivo"/>
              </a:defRPr>
            </a:pPr>
            <a:r>
              <a:rPr sz="2925" b="0">
                <a:solidFill>
                  <a:srgbClr val="D6E6FB"/>
                </a:solidFill>
                <a:latin typeface="Archivo"/>
                <a:ea typeface="Archivo"/>
                <a:cs typeface="Archivo"/>
              </a:rPr>
              <a:t>Create an empty vault</a:t>
            </a:r>
          </a:p>
        </p:txBody>
      </p:sp>
      <p:sp>
        <p:nvSpPr>
          <p:cNvPr id="8" name="">
            <a:extLst xmlns:a="http://schemas.openxmlformats.org/drawingml/2006/main">
              <a:ext uri="{FF2B5EF4-FFF2-40B4-BE49-F238E27FC236}">
                <a16:creationId xmlns:a16="http://schemas.microsoft.com/office/drawing/2014/main" id="{9CF25180-FF02-43A6-BF58-A80E99544FEA}"/>
              </a:ext>
            </a:extLst>
          </p:cNvPr>
          <p:cNvSpPr>
            <a:spLocks xmlns:a="http://schemas.openxmlformats.org/drawingml/2006/main" noGrp="1"/>
          </p:cNvSpPr>
          <p:nvPr/>
        </p:nvSpPr>
        <p:spPr>
          <a:xfrm xmlns:a="http://schemas.openxmlformats.org/drawingml/2006/main">
            <a:off x="1143000" y="4914900"/>
            <a:ext cx="885825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9" name="text-22-NaN">
            <a:extLst xmlns:a="http://schemas.openxmlformats.org/drawingml/2006/main">
              <a:ext uri="{FF2B5EF4-FFF2-40B4-BE49-F238E27FC236}">
                <a16:creationId xmlns:a16="http://schemas.microsoft.com/office/drawing/2014/main" id="{861BB6E0-9F78-427C-88E8-D57ACB64BC03}"/>
              </a:ext>
            </a:extLst>
          </p:cNvPr>
          <p:cNvSpPr>
            <a:spLocks xmlns:a="http://schemas.openxmlformats.org/drawingml/2006/main" noGrp="1"/>
          </p:cNvSpPr>
          <p:nvPr/>
        </p:nvSpPr>
        <p:spPr>
          <a:xfrm xmlns:a="http://schemas.openxmlformats.org/drawingml/2006/main">
            <a:off x="1143000" y="5243513"/>
            <a:ext cx="842963" cy="642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6EA8FF"/>
                </a:solidFill>
                <a:latin typeface="JetBrains Mono"/>
                <a:ea typeface="JetBrains Mono"/>
                <a:cs typeface="JetBrains Mono"/>
              </a:defRPr>
            </a:pPr>
            <a:r>
              <a:rPr sz="2700" b="0">
                <a:solidFill>
                  <a:srgbClr val="6EA8FF"/>
                </a:solidFill>
                <a:latin typeface="JetBrains Mono"/>
                <a:ea typeface="JetBrains Mono"/>
                <a:cs typeface="JetBrains Mono"/>
              </a:rPr>
              <a:t>02</a:t>
            </a:r>
          </a:p>
        </p:txBody>
      </p:sp>
      <p:sp>
        <p:nvSpPr>
          <p:cNvPr id="10" name="text-22-NaN">
            <a:extLst xmlns:a="http://schemas.openxmlformats.org/drawingml/2006/main">
              <a:ext uri="{FF2B5EF4-FFF2-40B4-BE49-F238E27FC236}">
                <a16:creationId xmlns:a16="http://schemas.microsoft.com/office/drawing/2014/main" id="{D96F7E11-983B-458B-84B8-58004EA8800A}"/>
              </a:ext>
            </a:extLst>
          </p:cNvPr>
          <p:cNvSpPr>
            <a:spLocks xmlns:a="http://schemas.openxmlformats.org/drawingml/2006/main" noGrp="1"/>
          </p:cNvSpPr>
          <p:nvPr/>
        </p:nvSpPr>
        <p:spPr>
          <a:xfrm xmlns:a="http://schemas.openxmlformats.org/drawingml/2006/main">
            <a:off x="2343150" y="5186363"/>
            <a:ext cx="72866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0">
                <a:solidFill>
                  <a:srgbClr val="D6E6FB"/>
                </a:solidFill>
                <a:latin typeface="Archivo"/>
                <a:ea typeface="Archivo"/>
                <a:cs typeface="Archivo"/>
              </a:defRPr>
            </a:pPr>
            <a:r>
              <a:rPr sz="2925" b="0">
                <a:solidFill>
                  <a:srgbClr val="D6E6FB"/>
                </a:solidFill>
                <a:latin typeface="Archivo"/>
                <a:ea typeface="Archivo"/>
                <a:cs typeface="Archivo"/>
              </a:rPr>
              <a:t>Enable Community plugins</a:t>
            </a:r>
          </a:p>
        </p:txBody>
      </p:sp>
      <p:sp>
        <p:nvSpPr>
          <p:cNvPr id="11" name="">
            <a:extLst xmlns:a="http://schemas.openxmlformats.org/drawingml/2006/main">
              <a:ext uri="{FF2B5EF4-FFF2-40B4-BE49-F238E27FC236}">
                <a16:creationId xmlns:a16="http://schemas.microsoft.com/office/drawing/2014/main" id="{86EFBAF6-4122-4C8A-8081-F09A56620CC5}"/>
              </a:ext>
            </a:extLst>
          </p:cNvPr>
          <p:cNvSpPr>
            <a:spLocks xmlns:a="http://schemas.openxmlformats.org/drawingml/2006/main" noGrp="1"/>
          </p:cNvSpPr>
          <p:nvPr/>
        </p:nvSpPr>
        <p:spPr>
          <a:xfrm xmlns:a="http://schemas.openxmlformats.org/drawingml/2006/main">
            <a:off x="1143000" y="6386513"/>
            <a:ext cx="885825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12" name="text-22-NaN">
            <a:extLst xmlns:a="http://schemas.openxmlformats.org/drawingml/2006/main">
              <a:ext uri="{FF2B5EF4-FFF2-40B4-BE49-F238E27FC236}">
                <a16:creationId xmlns:a16="http://schemas.microsoft.com/office/drawing/2014/main" id="{5D25D78F-7B75-4B1B-B3B3-D86F21B6F2B0}"/>
              </a:ext>
            </a:extLst>
          </p:cNvPr>
          <p:cNvSpPr>
            <a:spLocks xmlns:a="http://schemas.openxmlformats.org/drawingml/2006/main" noGrp="1"/>
          </p:cNvSpPr>
          <p:nvPr/>
        </p:nvSpPr>
        <p:spPr>
          <a:xfrm xmlns:a="http://schemas.openxmlformats.org/drawingml/2006/main">
            <a:off x="1143000" y="6715125"/>
            <a:ext cx="842963" cy="6429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6EA8FF"/>
                </a:solidFill>
                <a:latin typeface="JetBrains Mono"/>
                <a:ea typeface="JetBrains Mono"/>
                <a:cs typeface="JetBrains Mono"/>
              </a:defRPr>
            </a:pPr>
            <a:r>
              <a:rPr sz="2700" b="0">
                <a:solidFill>
                  <a:srgbClr val="6EA8FF"/>
                </a:solidFill>
                <a:latin typeface="JetBrains Mono"/>
                <a:ea typeface="JetBrains Mono"/>
                <a:cs typeface="JetBrains Mono"/>
              </a:rPr>
              <a:t>03</a:t>
            </a:r>
          </a:p>
        </p:txBody>
      </p:sp>
      <p:sp>
        <p:nvSpPr>
          <p:cNvPr id="13" name="text-22-NaN">
            <a:extLst xmlns:a="http://schemas.openxmlformats.org/drawingml/2006/main">
              <a:ext uri="{FF2B5EF4-FFF2-40B4-BE49-F238E27FC236}">
                <a16:creationId xmlns:a16="http://schemas.microsoft.com/office/drawing/2014/main" id="{A4F1A1C9-1C1D-4404-93BD-F774517B38D0}"/>
              </a:ext>
            </a:extLst>
          </p:cNvPr>
          <p:cNvSpPr>
            <a:spLocks xmlns:a="http://schemas.openxmlformats.org/drawingml/2006/main" noGrp="1"/>
          </p:cNvSpPr>
          <p:nvPr/>
        </p:nvSpPr>
        <p:spPr>
          <a:xfrm xmlns:a="http://schemas.openxmlformats.org/drawingml/2006/main">
            <a:off x="2343150" y="6657975"/>
            <a:ext cx="7286625"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0">
                <a:solidFill>
                  <a:srgbClr val="D6E6FB"/>
                </a:solidFill>
                <a:latin typeface="Archivo"/>
                <a:ea typeface="Archivo"/>
                <a:cs typeface="Archivo"/>
              </a:defRPr>
            </a:pPr>
            <a:r>
              <a:rPr sz="2925" b="0">
                <a:solidFill>
                  <a:srgbClr val="D6E6FB"/>
                </a:solidFill>
                <a:latin typeface="Archivo"/>
                <a:ea typeface="Archivo"/>
                <a:cs typeface="Archivo"/>
              </a:rPr>
              <a:t>Set up Remotely Save for S3</a:t>
            </a:r>
          </a:p>
        </p:txBody>
      </p:sp>
      <p:sp>
        <p:nvSpPr>
          <p:cNvPr id="14" name="">
            <a:extLst xmlns:a="http://schemas.openxmlformats.org/drawingml/2006/main">
              <a:ext uri="{FF2B5EF4-FFF2-40B4-BE49-F238E27FC236}">
                <a16:creationId xmlns:a16="http://schemas.microsoft.com/office/drawing/2014/main" id="{EED882CD-6372-4E8C-A08E-77D3DD5C1B0F}"/>
              </a:ext>
            </a:extLst>
          </p:cNvPr>
          <p:cNvSpPr>
            <a:spLocks xmlns:a="http://schemas.openxmlformats.org/drawingml/2006/main" noGrp="1"/>
          </p:cNvSpPr>
          <p:nvPr/>
        </p:nvSpPr>
        <p:spPr>
          <a:xfrm xmlns:a="http://schemas.openxmlformats.org/drawingml/2006/main">
            <a:off x="1143000" y="7858125"/>
            <a:ext cx="8858250"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pic>
        <p:nvPicPr>
          <p:cNvPr id="33" name=""/>
          <p:cNvPicPr>
            <a:picLocks xmlns:a="http://schemas.openxmlformats.org/drawingml/2006/main" noChangeAspect="1"/>
          </p:cNvPicPr>
          <p:nvPr/>
        </p:nvPicPr>
        <p:blipFill>
          <a:blip xmlns:r="http://schemas.openxmlformats.org/officeDocument/2006/relationships" xmlns:a="http://schemas.openxmlformats.org/drawingml/2006/main" r:embed="Rf0d29691a65e4b91"/>
          <a:stretch xmlns:a="http://schemas.openxmlformats.org/drawingml/2006/main"/>
        </p:blipFill>
        <p:spPr>
          <a:xfrm xmlns:a="http://schemas.openxmlformats.org/drawingml/2006/main">
            <a:off x="10715625" y="3220492"/>
            <a:ext cx="6257925" cy="4889004"/>
          </a:xfrm>
          <a:prstGeom xmlns:a="http://schemas.openxmlformats.org/drawingml/2006/main" prst="rect">
            <a:avLst/>
          </a:prstGeom>
        </p:spPr>
      </p:pic>
      <p:sp>
        <p:nvSpPr>
          <p:cNvPr id="16" name="text-22-NaN">
            <a:extLst xmlns:a="http://schemas.openxmlformats.org/drawingml/2006/main">
              <a:ext uri="{FF2B5EF4-FFF2-40B4-BE49-F238E27FC236}">
                <a16:creationId xmlns:a16="http://schemas.microsoft.com/office/drawing/2014/main" id="{C570DB5C-2729-452B-8378-3F35FCB30AE6}"/>
              </a:ext>
            </a:extLst>
          </p:cNvPr>
          <p:cNvSpPr>
            <a:spLocks xmlns:a="http://schemas.openxmlformats.org/drawingml/2006/main" noGrp="1"/>
          </p:cNvSpPr>
          <p:nvPr/>
        </p:nvSpPr>
        <p:spPr>
          <a:xfrm xmlns:a="http://schemas.openxmlformats.org/drawingml/2006/main">
            <a:off x="10715625" y="8129588"/>
            <a:ext cx="6257925" cy="4714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13" b="0">
                <a:solidFill>
                  <a:srgbClr val="6EA8FF"/>
                </a:solidFill>
                <a:latin typeface="JetBrains Mono"/>
                <a:ea typeface="JetBrains Mono"/>
                <a:cs typeface="JetBrains Mono"/>
              </a:defRPr>
            </a:pPr>
            <a:r>
              <a:rPr sz="1913" b="0">
                <a:solidFill>
                  <a:srgbClr val="6EA8FF"/>
                </a:solidFill>
                <a:latin typeface="JetBrains Mono"/>
                <a:ea typeface="JetBrains Mono"/>
                <a:cs typeface="JetBrains Mono"/>
              </a:rPr>
              <a:t>REAL SYNCED VAULT</a:t>
            </a:r>
          </a:p>
        </p:txBody>
      </p:sp>
      <p:sp>
        <p:nvSpPr>
          <p:cNvPr id="17" name="text-22-NaN">
            <a:extLst xmlns:a="http://schemas.openxmlformats.org/drawingml/2006/main">
              <a:ext uri="{FF2B5EF4-FFF2-40B4-BE49-F238E27FC236}">
                <a16:creationId xmlns:a16="http://schemas.microsoft.com/office/drawing/2014/main" id="{F01FF9EC-9996-4325-84FF-7955424E4D35}"/>
              </a:ext>
            </a:extLst>
          </p:cNvPr>
          <p:cNvSpPr>
            <a:spLocks xmlns:a="http://schemas.openxmlformats.org/drawingml/2006/main" noGrp="1"/>
          </p:cNvSpPr>
          <p:nvPr/>
        </p:nvSpPr>
        <p:spPr>
          <a:xfrm xmlns:a="http://schemas.openxmlformats.org/drawingml/2006/main">
            <a:off x="1143000" y="8729663"/>
            <a:ext cx="158591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8CB7F0"/>
                </a:solidFill>
                <a:latin typeface="Archivo"/>
                <a:ea typeface="Archivo"/>
                <a:cs typeface="Archivo"/>
              </a:defRPr>
            </a:pPr>
            <a:r>
              <a:rPr sz="2363" b="0">
                <a:solidFill>
                  <a:srgbClr val="8CB7F0"/>
                </a:solidFill>
                <a:latin typeface="Archivo"/>
                <a:ea typeface="Archivo"/>
                <a:cs typeface="Archivo"/>
              </a:rPr>
              <a:t>Checkpoint: the AI finds your Obsidian note, and Obsidian shows the AI-created note.</a:t>
            </a:r>
          </a:p>
        </p:txBody>
      </p:sp>
      <p:sp>
        <p:nvSpPr>
          <p:cNvPr id="18" name="text-22-NaN">
            <a:extLst xmlns:a="http://schemas.openxmlformats.org/drawingml/2006/main">
              <a:ext uri="{FF2B5EF4-FFF2-40B4-BE49-F238E27FC236}">
                <a16:creationId xmlns:a16="http://schemas.microsoft.com/office/drawing/2014/main" id="{C40B181A-0916-4713-8EED-A231FD15822C}"/>
              </a:ext>
            </a:extLst>
          </p:cNvPr>
          <p:cNvSpPr>
            <a:spLocks xmlns:a="http://schemas.openxmlformats.org/drawingml/2006/main" noGrp="1"/>
          </p:cNvSpPr>
          <p:nvPr/>
        </p:nvSpPr>
        <p:spPr>
          <a:xfrm xmlns:a="http://schemas.openxmlformats.org/drawingml/2006/main">
            <a:off x="1143000" y="9501188"/>
            <a:ext cx="15930563"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025" b="0">
                <a:solidFill>
                  <a:srgbClr val="6EA8FF"/>
                </a:solidFill>
                <a:latin typeface="JetBrains Mono"/>
                <a:ea typeface="JetBrains Mono"/>
                <a:cs typeface="JetBrains Mono"/>
              </a:defRPr>
            </a:pPr>
            <a:r>
              <a:rPr sz="2025" b="0">
                <a:solidFill>
                  <a:srgbClr val="6EA8FF"/>
                </a:solidFill>
                <a:latin typeface="JetBrains Mono"/>
                <a:ea typeface="JetBrains Mono"/>
                <a:cs typeface="JetBrains Mono"/>
              </a:rPr>
              <a:t>GUIDE  www.arloubeloria.com/workshop/vault-brain#obsidian-guide</a:t>
            </a:r>
          </a:p>
        </p:txBody>
      </p:sp>
    </p:spTree>
    <p:extLst>
      <p:ext uri="{BB962C8B-B14F-4D97-AF65-F5344CB8AC3E}">
        <p14:creationId xmlns:p14="http://schemas.microsoft.com/office/powerpoint/2010/main" val="1005952431"/>
      </p:ext>
    </p:extLst>
  </p:cSld>
</p:sld>
</file>

<file path=ppt/slides/slide23.xml><?xml version="1.0" encoding="utf-8"?>
<p:sld xmlns:p="http://schemas.openxmlformats.org/presentationml/2006/main">
  <p:cSld>
    <p:bg>
      <p:bgPr>
        <a:solidFill xmlns:a="http://schemas.openxmlformats.org/drawingml/2006/main">
          <a:srgbClr val="0A1C46"/>
        </a:solidFill>
      </p:bgPr>
    </p:bg>
    <p:spTree>
      <p:nvGrpSpPr>
        <p:cNvPr id="1" name=""/>
        <p:cNvGrpSpPr/>
        <p:nvPr/>
      </p:nvGrpSpPr>
      <p:grpSpPr>
        <a:xfrm xmlns:a="http://schemas.openxmlformats.org/drawingml/2006/main"/>
      </p:grpSpPr>
      <p:sp>
        <p:nvSpPr>
          <p:cNvPr id="8" name="text-23-NaN">
            <a:extLst xmlns:a="http://schemas.openxmlformats.org/drawingml/2006/main">
              <a:ext uri="{FF2B5EF4-FFF2-40B4-BE49-F238E27FC236}">
                <a16:creationId xmlns:a16="http://schemas.microsoft.com/office/drawing/2014/main" id="{988A6E2A-E0A9-4CFB-9DC3-18ABB46E8E14}"/>
              </a:ext>
            </a:extLst>
          </p:cNvPr>
          <p:cNvSpPr>
            <a:spLocks xmlns:a="http://schemas.openxmlformats.org/drawingml/2006/main" noGrp="1"/>
          </p:cNvSpPr>
          <p:nvPr/>
        </p:nvSpPr>
        <p:spPr>
          <a:xfrm xmlns:a="http://schemas.openxmlformats.org/drawingml/2006/main">
            <a:off x="1143000" y="1371600"/>
            <a:ext cx="14287500" cy="13287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6413" b="1">
                <a:solidFill>
                  <a:srgbClr val="EAF1FB"/>
                </a:solidFill>
                <a:latin typeface="Chakra Petch"/>
                <a:ea typeface="Chakra Petch"/>
                <a:cs typeface="Chakra Petch"/>
              </a:defRPr>
            </a:pPr>
            <a:r>
              <a:rPr sz="6413" b="1">
                <a:solidFill>
                  <a:srgbClr val="EAF1FB"/>
                </a:solidFill>
                <a:latin typeface="Chakra Petch"/>
                <a:ea typeface="Chakra Petch"/>
                <a:cs typeface="Chakra Petch"/>
              </a:rPr>
              <a:t>Keep going</a:t>
            </a:r>
          </a:p>
        </p:txBody>
      </p:sp>
      <p:sp>
        <p:nvSpPr>
          <p:cNvPr id="2" name="text-23-NaN">
            <a:extLst xmlns:a="http://schemas.openxmlformats.org/drawingml/2006/main">
              <a:ext uri="{FF2B5EF4-FFF2-40B4-BE49-F238E27FC236}">
                <a16:creationId xmlns:a16="http://schemas.microsoft.com/office/drawing/2014/main" id="{AC1E04FD-1FB6-4780-BCD0-4F7642CEF630}"/>
              </a:ext>
            </a:extLst>
          </p:cNvPr>
          <p:cNvSpPr>
            <a:spLocks xmlns:a="http://schemas.openxmlformats.org/drawingml/2006/main" noGrp="1"/>
          </p:cNvSpPr>
          <p:nvPr/>
        </p:nvSpPr>
        <p:spPr>
          <a:xfrm xmlns:a="http://schemas.openxmlformats.org/drawingml/2006/main">
            <a:off x="1143000" y="3200400"/>
            <a:ext cx="15144750"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713" b="0">
                <a:solidFill>
                  <a:srgbClr val="D6E6FB"/>
                </a:solidFill>
                <a:latin typeface="Archivo"/>
                <a:ea typeface="Archivo"/>
                <a:cs typeface="Archivo"/>
              </a:defRPr>
            </a:pPr>
            <a:r>
              <a:rPr sz="3713" b="0">
                <a:solidFill>
                  <a:srgbClr val="D6E6FB"/>
                </a:solidFill>
                <a:latin typeface="Archivo"/>
                <a:ea typeface="Archivo"/>
                <a:cs typeface="Archivo"/>
              </a:rPr>
              <a:t>Your memory has an address you control.</a:t>
            </a:r>
          </a:p>
        </p:txBody>
      </p:sp>
      <p:sp>
        <p:nvSpPr>
          <p:cNvPr id="3" name="text-23-NaN">
            <a:extLst xmlns:a="http://schemas.openxmlformats.org/drawingml/2006/main">
              <a:ext uri="{FF2B5EF4-FFF2-40B4-BE49-F238E27FC236}">
                <a16:creationId xmlns:a16="http://schemas.microsoft.com/office/drawing/2014/main" id="{1525CF8E-88E5-488E-A508-5227C9EBBAD1}"/>
              </a:ext>
            </a:extLst>
          </p:cNvPr>
          <p:cNvSpPr>
            <a:spLocks xmlns:a="http://schemas.openxmlformats.org/drawingml/2006/main" noGrp="1"/>
          </p:cNvSpPr>
          <p:nvPr/>
        </p:nvSpPr>
        <p:spPr>
          <a:xfrm xmlns:a="http://schemas.openxmlformats.org/drawingml/2006/main">
            <a:off x="1143000" y="4729163"/>
            <a:ext cx="15716250" cy="828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150" b="0">
                <a:solidFill>
                  <a:srgbClr val="6EA8FF"/>
                </a:solidFill>
                <a:latin typeface="JetBrains Mono"/>
                <a:ea typeface="JetBrains Mono"/>
                <a:cs typeface="JetBrains Mono"/>
              </a:defRPr>
            </a:pPr>
            <a:r>
              <a:rPr sz="3150" b="0">
                <a:solidFill>
                  <a:srgbClr val="6EA8FF"/>
                </a:solidFill>
                <a:latin typeface="JetBrains Mono"/>
                <a:ea typeface="JetBrains Mono"/>
                <a:cs typeface="JetBrains Mono"/>
              </a:rPr>
              <a:t>www.arloubeloria.com/workshop/vault-brain</a:t>
            </a:r>
          </a:p>
        </p:txBody>
      </p:sp>
      <p:sp>
        <p:nvSpPr>
          <p:cNvPr id="4" name="">
            <a:extLst xmlns:a="http://schemas.openxmlformats.org/drawingml/2006/main">
              <a:ext uri="{FF2B5EF4-FFF2-40B4-BE49-F238E27FC236}">
                <a16:creationId xmlns:a16="http://schemas.microsoft.com/office/drawing/2014/main" id="{CB910C83-7076-4653-ADC8-EBEF273341E6}"/>
              </a:ext>
            </a:extLst>
          </p:cNvPr>
          <p:cNvSpPr>
            <a:spLocks xmlns:a="http://schemas.openxmlformats.org/drawingml/2006/main" noGrp="1"/>
          </p:cNvSpPr>
          <p:nvPr/>
        </p:nvSpPr>
        <p:spPr>
          <a:xfrm xmlns:a="http://schemas.openxmlformats.org/drawingml/2006/main">
            <a:off x="1143000" y="6572250"/>
            <a:ext cx="15859125" cy="0"/>
          </a:xfrm>
          <a:prstGeom xmlns:a="http://schemas.openxmlformats.org/drawingml/2006/main" prst="line">
            <a:avLst/>
          </a:prstGeom>
          <a:noFill xmlns:a="http://schemas.openxmlformats.org/drawingml/2006/main"/>
          <a:ln xmlns:a="http://schemas.openxmlformats.org/drawingml/2006/main" w="14288">
            <a:solidFill>
              <a:srgbClr val="123FA6"/>
            </a:solidFill>
            <a:prstDash val="solid"/>
          </a:ln>
        </p:spPr>
      </p:sp>
      <p:sp>
        <p:nvSpPr>
          <p:cNvPr id="5" name="text-23-NaN">
            <a:extLst xmlns:a="http://schemas.openxmlformats.org/drawingml/2006/main">
              <a:ext uri="{FF2B5EF4-FFF2-40B4-BE49-F238E27FC236}">
                <a16:creationId xmlns:a16="http://schemas.microsoft.com/office/drawing/2014/main" id="{17172DE0-439D-4193-B03A-340CE1411F0C}"/>
              </a:ext>
            </a:extLst>
          </p:cNvPr>
          <p:cNvSpPr>
            <a:spLocks xmlns:a="http://schemas.openxmlformats.org/drawingml/2006/main" noGrp="1"/>
          </p:cNvSpPr>
          <p:nvPr/>
        </p:nvSpPr>
        <p:spPr>
          <a:xfrm xmlns:a="http://schemas.openxmlformats.org/drawingml/2006/main">
            <a:off x="1143000" y="7043738"/>
            <a:ext cx="11430000" cy="58578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63" b="0">
                <a:solidFill>
                  <a:srgbClr val="6EA8FF"/>
                </a:solidFill>
                <a:latin typeface="JetBrains Mono"/>
                <a:ea typeface="JetBrains Mono"/>
                <a:cs typeface="JetBrains Mono"/>
              </a:defRPr>
            </a:pPr>
            <a:r>
              <a:rPr sz="2363" b="0">
                <a:solidFill>
                  <a:srgbClr val="6EA8FF"/>
                </a:solidFill>
                <a:latin typeface="JetBrains Mono"/>
                <a:ea typeface="JetBrains Mono"/>
                <a:cs typeface="JetBrains Mono"/>
              </a:rPr>
              <a:t>BONUS AFTER THE WORKSHOP</a:t>
            </a:r>
          </a:p>
        </p:txBody>
      </p:sp>
      <p:sp>
        <p:nvSpPr>
          <p:cNvPr id="6" name="text-23-NaN">
            <a:extLst xmlns:a="http://schemas.openxmlformats.org/drawingml/2006/main">
              <a:ext uri="{FF2B5EF4-FFF2-40B4-BE49-F238E27FC236}">
                <a16:creationId xmlns:a16="http://schemas.microsoft.com/office/drawing/2014/main" id="{51567D1C-F75A-467B-A58D-EE502B13B4B8}"/>
              </a:ext>
            </a:extLst>
          </p:cNvPr>
          <p:cNvSpPr>
            <a:spLocks xmlns:a="http://schemas.openxmlformats.org/drawingml/2006/main" noGrp="1"/>
          </p:cNvSpPr>
          <p:nvPr/>
        </p:nvSpPr>
        <p:spPr>
          <a:xfrm xmlns:a="http://schemas.openxmlformats.org/drawingml/2006/main">
            <a:off x="1143000" y="7815263"/>
            <a:ext cx="157162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375" b="1">
                <a:solidFill>
                  <a:srgbClr val="EAF1FB"/>
                </a:solidFill>
                <a:latin typeface="Chakra Petch"/>
                <a:ea typeface="Chakra Petch"/>
                <a:cs typeface="Chakra Petch"/>
              </a:defRPr>
            </a:pPr>
            <a:r>
              <a:rPr sz="3375" b="1">
                <a:solidFill>
                  <a:srgbClr val="EAF1FB"/>
                </a:solidFill>
                <a:latin typeface="Chakra Petch"/>
                <a:ea typeface="Chakra Petch"/>
                <a:cs typeface="Chakra Petch"/>
              </a:rPr>
              <a:t>Capture Claude Code or Codex session summaries in the vault.</a:t>
            </a:r>
          </a:p>
        </p:txBody>
      </p:sp>
      <p:sp>
        <p:nvSpPr>
          <p:cNvPr id="7" name="text-23-NaN">
            <a:extLst xmlns:a="http://schemas.openxmlformats.org/drawingml/2006/main">
              <a:ext uri="{FF2B5EF4-FFF2-40B4-BE49-F238E27FC236}">
                <a16:creationId xmlns:a16="http://schemas.microsoft.com/office/drawing/2014/main" id="{2A9F20A0-20E0-4336-ADFE-43BBF95EFFC1}"/>
              </a:ext>
            </a:extLst>
          </p:cNvPr>
          <p:cNvSpPr>
            <a:spLocks xmlns:a="http://schemas.openxmlformats.org/drawingml/2006/main" noGrp="1"/>
          </p:cNvSpPr>
          <p:nvPr/>
        </p:nvSpPr>
        <p:spPr>
          <a:xfrm xmlns:a="http://schemas.openxmlformats.org/drawingml/2006/main">
            <a:off x="1143000" y="9229725"/>
            <a:ext cx="7858125" cy="67151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038" b="0">
                <a:solidFill>
                  <a:srgbClr val="6EA8FF"/>
                </a:solidFill>
                <a:latin typeface="JetBrains Mono"/>
                <a:ea typeface="JetBrains Mono"/>
                <a:cs typeface="JetBrains Mono"/>
              </a:defRPr>
            </a:pPr>
            <a:r>
              <a:rPr sz="3038" b="0">
                <a:solidFill>
                  <a:srgbClr val="6EA8FF"/>
                </a:solidFill>
                <a:latin typeface="JetBrains Mono"/>
                <a:ea typeface="JetBrains Mono"/>
                <a:cs typeface="JetBrains Mono"/>
              </a:rPr>
              <a:t>Questions?</a:t>
            </a:r>
          </a:p>
        </p:txBody>
      </p:sp>
    </p:spTree>
    <p:extLst>
      <p:ext uri="{BB962C8B-B14F-4D97-AF65-F5344CB8AC3E}">
        <p14:creationId xmlns:p14="http://schemas.microsoft.com/office/powerpoint/2010/main" val="8948430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2026-09-27T02:38:01.9740000Z</dcterms:created>
  <dcterms:modified xsi:type="dcterms:W3CDTF">2026-09-27T02:38:01.9740000Z</dcterms:modified>
</coreProperties>
</file>